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382" r:id="rId3"/>
    <p:sldId id="300" r:id="rId4"/>
    <p:sldId id="297" r:id="rId5"/>
    <p:sldId id="298" r:id="rId6"/>
    <p:sldId id="270" r:id="rId7"/>
    <p:sldId id="280" r:id="rId8"/>
    <p:sldId id="271" r:id="rId9"/>
    <p:sldId id="383" r:id="rId10"/>
    <p:sldId id="369" r:id="rId11"/>
    <p:sldId id="379" r:id="rId12"/>
    <p:sldId id="324" r:id="rId13"/>
    <p:sldId id="336" r:id="rId14"/>
    <p:sldId id="337" r:id="rId15"/>
    <p:sldId id="384" r:id="rId16"/>
    <p:sldId id="370" r:id="rId17"/>
    <p:sldId id="340" r:id="rId18"/>
    <p:sldId id="392" r:id="rId19"/>
    <p:sldId id="341" r:id="rId20"/>
    <p:sldId id="343" r:id="rId21"/>
    <p:sldId id="378" r:id="rId22"/>
    <p:sldId id="393" r:id="rId23"/>
    <p:sldId id="394" r:id="rId24"/>
    <p:sldId id="274" r:id="rId25"/>
    <p:sldId id="365" r:id="rId26"/>
    <p:sldId id="374" r:id="rId27"/>
    <p:sldId id="385" r:id="rId28"/>
    <p:sldId id="314" r:id="rId29"/>
    <p:sldId id="346" r:id="rId30"/>
    <p:sldId id="347" r:id="rId31"/>
    <p:sldId id="348" r:id="rId32"/>
    <p:sldId id="359" r:id="rId33"/>
    <p:sldId id="349" r:id="rId34"/>
    <p:sldId id="350" r:id="rId35"/>
    <p:sldId id="360" r:id="rId36"/>
    <p:sldId id="366" r:id="rId37"/>
    <p:sldId id="381" r:id="rId38"/>
    <p:sldId id="361" r:id="rId39"/>
    <p:sldId id="386" r:id="rId40"/>
    <p:sldId id="362" r:id="rId41"/>
    <p:sldId id="387" r:id="rId42"/>
    <p:sldId id="363" r:id="rId43"/>
    <p:sldId id="367" r:id="rId44"/>
    <p:sldId id="351" r:id="rId45"/>
    <p:sldId id="316" r:id="rId46"/>
    <p:sldId id="358" r:id="rId47"/>
    <p:sldId id="353" r:id="rId48"/>
    <p:sldId id="354" r:id="rId49"/>
    <p:sldId id="355" r:id="rId50"/>
    <p:sldId id="380" r:id="rId51"/>
    <p:sldId id="356" r:id="rId52"/>
    <p:sldId id="395" r:id="rId53"/>
    <p:sldId id="398" r:id="rId54"/>
    <p:sldId id="399" r:id="rId55"/>
    <p:sldId id="396" r:id="rId56"/>
    <p:sldId id="397" r:id="rId57"/>
    <p:sldId id="357" r:id="rId58"/>
    <p:sldId id="275" r:id="rId59"/>
    <p:sldId id="307" r:id="rId60"/>
    <p:sldId id="376" r:id="rId61"/>
    <p:sldId id="308" r:id="rId62"/>
    <p:sldId id="375" r:id="rId63"/>
    <p:sldId id="388" r:id="rId64"/>
    <p:sldId id="371" r:id="rId65"/>
    <p:sldId id="389" r:id="rId66"/>
    <p:sldId id="334" r:id="rId67"/>
    <p:sldId id="294" r:id="rId68"/>
    <p:sldId id="390" r:id="rId69"/>
    <p:sldId id="391" r:id="rId70"/>
    <p:sldId id="328"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9" d="100"/>
          <a:sy n="69" d="100"/>
        </p:scale>
        <p:origin x="5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9199F-DDC6-4EBB-83FE-87B64E305C0A}"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D6203-242F-41D6-8B65-B1D300520355}" type="slidenum">
              <a:rPr lang="en-US" smtClean="0"/>
              <a:t>‹#›</a:t>
            </a:fld>
            <a:endParaRPr lang="en-US"/>
          </a:p>
        </p:txBody>
      </p:sp>
    </p:spTree>
    <p:extLst>
      <p:ext uri="{BB962C8B-B14F-4D97-AF65-F5344CB8AC3E}">
        <p14:creationId xmlns:p14="http://schemas.microsoft.com/office/powerpoint/2010/main" val="343696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CD6203-242F-41D6-8B65-B1D300520355}" type="slidenum">
              <a:rPr lang="en-US" smtClean="0"/>
              <a:t>5</a:t>
            </a:fld>
            <a:endParaRPr lang="en-US"/>
          </a:p>
        </p:txBody>
      </p:sp>
    </p:spTree>
    <p:extLst>
      <p:ext uri="{BB962C8B-B14F-4D97-AF65-F5344CB8AC3E}">
        <p14:creationId xmlns:p14="http://schemas.microsoft.com/office/powerpoint/2010/main" val="36646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CD45-4209-4200-A300-5817CA4F30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6716F8-A6D0-46E4-926D-AB48AA29F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CECB89-FA78-4EFA-84CC-6826ACB36E6D}"/>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5" name="Footer Placeholder 4">
            <a:extLst>
              <a:ext uri="{FF2B5EF4-FFF2-40B4-BE49-F238E27FC236}">
                <a16:creationId xmlns:a16="http://schemas.microsoft.com/office/drawing/2014/main" id="{6BC939FF-0B1D-42C7-816B-D49122DD2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B5C402-E2E7-41AE-B208-DD1EE53C6801}"/>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276251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9F656-A5DE-4AA5-A170-B6C3F53EDA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11797-9910-40C7-873A-B5EF9E7A6A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E4DAE-ABA1-4426-B2D4-5F228FFAA4C9}"/>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5" name="Footer Placeholder 4">
            <a:extLst>
              <a:ext uri="{FF2B5EF4-FFF2-40B4-BE49-F238E27FC236}">
                <a16:creationId xmlns:a16="http://schemas.microsoft.com/office/drawing/2014/main" id="{C299E05D-6390-428E-85D9-18B3028D73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3ECCF-3627-4DDB-9241-C7B50AFBFBDE}"/>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43514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FA6E3-09CD-4164-B43F-3E3423A7EA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D20B6-D60D-42B7-96B9-E8D76FFB1D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B24EB-351C-427B-89C6-0EE0C36B6656}"/>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5" name="Footer Placeholder 4">
            <a:extLst>
              <a:ext uri="{FF2B5EF4-FFF2-40B4-BE49-F238E27FC236}">
                <a16:creationId xmlns:a16="http://schemas.microsoft.com/office/drawing/2014/main" id="{EA05993F-F42F-4FF9-B7B9-30FEB8DCA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20D6E-86DD-4798-AC72-8524688A4546}"/>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206661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9D25-E14F-4FD0-993E-429CCD694B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3578C4-4D09-445E-8792-608AB54A88C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47CE9-449F-4373-8547-A741D0D8E9C3}"/>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5" name="Footer Placeholder 4">
            <a:extLst>
              <a:ext uri="{FF2B5EF4-FFF2-40B4-BE49-F238E27FC236}">
                <a16:creationId xmlns:a16="http://schemas.microsoft.com/office/drawing/2014/main" id="{26808654-F829-429F-B736-32973A4B2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CD902-4EC7-4ECB-963E-BCE152408BEE}"/>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422281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DEF8-9E65-42B6-8581-A9B789100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A8FFFE-23AD-462A-83CF-975AF975FB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0FD3B3-8F62-4803-8357-FBAE80955FA4}"/>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5" name="Footer Placeholder 4">
            <a:extLst>
              <a:ext uri="{FF2B5EF4-FFF2-40B4-BE49-F238E27FC236}">
                <a16:creationId xmlns:a16="http://schemas.microsoft.com/office/drawing/2014/main" id="{2742E8B5-8F29-4560-8068-81F656A4B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6E474A-41E4-4048-B564-7750BFD6C43C}"/>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54211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CE2A-0881-41BF-9BC6-DB9D60651E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2CE2F-0A54-42A1-A351-C1453E5731D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96BB28-BE4F-4015-A3BE-8F3743ABFDF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B76762-0F4D-41DB-A066-CC0691FCF731}"/>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6" name="Footer Placeholder 5">
            <a:extLst>
              <a:ext uri="{FF2B5EF4-FFF2-40B4-BE49-F238E27FC236}">
                <a16:creationId xmlns:a16="http://schemas.microsoft.com/office/drawing/2014/main" id="{78659F89-10D8-4DA8-834F-A062FE95F3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2C002-DC0E-498E-8EE6-9DC3CBADC0CF}"/>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352334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C554-C8E2-46FB-9CEA-AF5989BC71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9C6228-B432-4C8A-923E-6AD1B3D75E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B4D5B5-E8CD-495D-8C5D-D9A2EC3830B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DC5471-A516-4161-93D1-6279BEB7F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FE65EF0-8638-42A4-9743-612F64A65A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49C9F3-896A-406A-855C-B90C71344C07}"/>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8" name="Footer Placeholder 7">
            <a:extLst>
              <a:ext uri="{FF2B5EF4-FFF2-40B4-BE49-F238E27FC236}">
                <a16:creationId xmlns:a16="http://schemas.microsoft.com/office/drawing/2014/main" id="{57C84F5A-5407-461F-90A8-497193B634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E253E0-E4BB-44D9-BC3C-C9044F3A2B0B}"/>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315379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EBE0-A0BD-4B7F-B582-3F3CA14C9C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698560-D377-4CC8-8D96-18B86B21577A}"/>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4" name="Footer Placeholder 3">
            <a:extLst>
              <a:ext uri="{FF2B5EF4-FFF2-40B4-BE49-F238E27FC236}">
                <a16:creationId xmlns:a16="http://schemas.microsoft.com/office/drawing/2014/main" id="{BAD92A1E-207E-41B3-9C75-C54E3E8B75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94D7C8-48D0-4562-A36D-00DBF803F379}"/>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411331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5BAE4-E3CF-4A6F-BA6F-608427DA29FD}"/>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3" name="Footer Placeholder 2">
            <a:extLst>
              <a:ext uri="{FF2B5EF4-FFF2-40B4-BE49-F238E27FC236}">
                <a16:creationId xmlns:a16="http://schemas.microsoft.com/office/drawing/2014/main" id="{A8109F33-74BE-40B0-9F64-8F2DDEF802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491876-0FCD-4445-B2F5-13AEBFDEB90B}"/>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81165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EDEF-429C-42E5-B3E5-5F95FE9DF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86FA90-65EE-4AE1-832F-AE9B991A6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0B90BF-5215-41CF-966F-FAF77DBBE0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72B3D2-3910-4BEC-8FDD-2ADCF4488C2F}"/>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6" name="Footer Placeholder 5">
            <a:extLst>
              <a:ext uri="{FF2B5EF4-FFF2-40B4-BE49-F238E27FC236}">
                <a16:creationId xmlns:a16="http://schemas.microsoft.com/office/drawing/2014/main" id="{6BD0A993-37F0-454C-B5B6-311D1D3C5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3D1261-597E-4120-A970-80C9D588BA3C}"/>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137298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F5EF1-6849-4A9A-B086-B68A8283A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799BBF-BA33-4C79-B1A7-8D2AC8C595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EC5316-E7B8-4B40-98DA-800EFB424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E1014B-0F00-4796-9063-BC1F0149FE94}"/>
              </a:ext>
            </a:extLst>
          </p:cNvPr>
          <p:cNvSpPr>
            <a:spLocks noGrp="1"/>
          </p:cNvSpPr>
          <p:nvPr>
            <p:ph type="dt" sz="half" idx="10"/>
          </p:nvPr>
        </p:nvSpPr>
        <p:spPr/>
        <p:txBody>
          <a:bodyPr/>
          <a:lstStyle/>
          <a:p>
            <a:fld id="{518EBE59-A246-4136-8BB3-7756A19066C9}" type="datetimeFigureOut">
              <a:rPr lang="en-US" smtClean="0"/>
              <a:t>4/3/2020</a:t>
            </a:fld>
            <a:endParaRPr lang="en-US"/>
          </a:p>
        </p:txBody>
      </p:sp>
      <p:sp>
        <p:nvSpPr>
          <p:cNvPr id="6" name="Footer Placeholder 5">
            <a:extLst>
              <a:ext uri="{FF2B5EF4-FFF2-40B4-BE49-F238E27FC236}">
                <a16:creationId xmlns:a16="http://schemas.microsoft.com/office/drawing/2014/main" id="{BC6F7E7C-FAE9-46FF-B260-750415BF4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00592-8635-4329-AC9F-0CD815DD0096}"/>
              </a:ext>
            </a:extLst>
          </p:cNvPr>
          <p:cNvSpPr>
            <a:spLocks noGrp="1"/>
          </p:cNvSpPr>
          <p:nvPr>
            <p:ph type="sldNum" sz="quarter" idx="12"/>
          </p:nvPr>
        </p:nvSpPr>
        <p:spPr/>
        <p:txBody>
          <a:bodyPr/>
          <a:lstStyle/>
          <a:p>
            <a:fld id="{6CB36738-1199-4515-8682-0F8AA0358A2D}" type="slidenum">
              <a:rPr lang="en-US" smtClean="0"/>
              <a:t>‹#›</a:t>
            </a:fld>
            <a:endParaRPr lang="en-US"/>
          </a:p>
        </p:txBody>
      </p:sp>
    </p:spTree>
    <p:extLst>
      <p:ext uri="{BB962C8B-B14F-4D97-AF65-F5344CB8AC3E}">
        <p14:creationId xmlns:p14="http://schemas.microsoft.com/office/powerpoint/2010/main" val="176552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1C9E5B-B833-49E1-90EB-22AF271C6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9CD85-0C8D-4FAF-8840-6CB46666E4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6D6DD-8576-493F-BFD4-FA8B27729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EBE59-A246-4136-8BB3-7756A19066C9}" type="datetimeFigureOut">
              <a:rPr lang="en-US" smtClean="0"/>
              <a:t>4/3/2020</a:t>
            </a:fld>
            <a:endParaRPr lang="en-US"/>
          </a:p>
        </p:txBody>
      </p:sp>
      <p:sp>
        <p:nvSpPr>
          <p:cNvPr id="5" name="Footer Placeholder 4">
            <a:extLst>
              <a:ext uri="{FF2B5EF4-FFF2-40B4-BE49-F238E27FC236}">
                <a16:creationId xmlns:a16="http://schemas.microsoft.com/office/drawing/2014/main" id="{5F13C081-D0A6-4698-9884-B2BCCC022E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98C920-5B0D-4E1C-B302-DE15E1FDC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36738-1199-4515-8682-0F8AA0358A2D}" type="slidenum">
              <a:rPr lang="en-US" smtClean="0"/>
              <a:t>‹#›</a:t>
            </a:fld>
            <a:endParaRPr lang="en-US"/>
          </a:p>
        </p:txBody>
      </p:sp>
    </p:spTree>
    <p:extLst>
      <p:ext uri="{BB962C8B-B14F-4D97-AF65-F5344CB8AC3E}">
        <p14:creationId xmlns:p14="http://schemas.microsoft.com/office/powerpoint/2010/main" val="179279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helancet.com/journals/lanres/article/PIIS2213-2600(20)30116-8/fulltex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mcrit.org/pulmcrit/sepsis-hlh-overlap-syndrome-shlhos/" TargetMode="External"/><Relationship Id="rId2" Type="http://schemas.openxmlformats.org/officeDocument/2006/relationships/hyperlink" Target="https://www.thelancet.com/action/showPdf?pii=S2213-2600%2820%2930076-X"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link.springer.com/article/10.1007/s00134-020-05991-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jamanetwork.com/journals/jama/fullarticle/2762688" TargetMode="External"/><Relationship Id="rId2" Type="http://schemas.openxmlformats.org/officeDocument/2006/relationships/hyperlink" Target="https://www.thelancet.com/lancet/article/S0140-6736(20)30628-0"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mj.com/content/bmj/369/bmj.m1375.full.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academic.oup.com/jtm/advance-article/doi/10.1093/jtm/taaa030/5766334" TargetMode="External"/><Relationship Id="rId2" Type="http://schemas.openxmlformats.org/officeDocument/2006/relationships/hyperlink" Target="https://bjanaesthesia.org/article/S0007-0912(20)30098-2/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ejm.org/doi/pdf/10.1056/NEJMoa2002032?articleTools=true" TargetMode="External"/><Relationship Id="rId2" Type="http://schemas.openxmlformats.org/officeDocument/2006/relationships/hyperlink" Target="https://jamanetwork.com/journals/jama/fullarticle/2761044"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nk.springer.com/article/10.1007/s00134-020-05990-y" TargetMode="External"/><Relationship Id="rId2" Type="http://schemas.openxmlformats.org/officeDocument/2006/relationships/hyperlink" Target="https://www.nejm.org/doi/pdf/10.1056/NEJMoa2002032?articleTools=true"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ejm.org/doi/pdf/10.1056/NEJMoa2002032?articleTools=true"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thelancet.com/action/showPdf?pii=S1473-3099%2820%2930086-4"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nk.springer.com/article/10.1007/s00134-020-05991-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kidney-international.org/article/S0085-2538(15)50506-1/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Users/joshuafarkas1/Downloads/clinical-management-of-novel-cov%20(1).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journalofhospitalinfection.com/article/S0195-6701(18)30542-5/pdf" TargetMode="External"/><Relationship Id="rId2" Type="http://schemas.openxmlformats.org/officeDocument/2006/relationships/hyperlink" Target="https://www.atsjournals.org/doi/full/10.1513/AnnalsATS.201406-264OC"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mcrit.org/wp-content/uploads/2020/03/roberts2015.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mcrit.org/pulmcrit/pneumonia-bipap-secretions-and-hfnc-new-lessons-from-florali/" TargetMode="External"/><Relationship Id="rId2" Type="http://schemas.openxmlformats.org/officeDocument/2006/relationships/hyperlink" Target="https://www.ncbi.nlm.nih.gov/pubmed/30884185"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helancet.com/action/showPdf?pii=S2213-2600%2820%2930079-5"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nejm.org/doi/full/10.1056/NEJMoa2001191" TargetMode="External"/><Relationship Id="rId2" Type="http://schemas.openxmlformats.org/officeDocument/2006/relationships/hyperlink" Target="https://www.ncbi.nlm.nih.gov/pmc/articles/PMC6954302/pdf/41467_2019_Article_13940.pdf"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clinicaltrials.gov/ct2/show/NCT04280705"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ncbi.nlm.nih.gov/pubmed/17176632" TargetMode="External"/><Relationship Id="rId2" Type="http://schemas.openxmlformats.org/officeDocument/2006/relationships/hyperlink" Target="https://www.ncbi.nlm.nih.gov/pubmed/32020029"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jstage.jst.go.jp/article/bst/advpub/0/advpub_2020.01047/_pdf/-char/en" TargetMode="External"/><Relationship Id="rId4" Type="http://schemas.openxmlformats.org/officeDocument/2006/relationships/hyperlink" Target="https://bpspubs.onlinelibrary.wiley.com/doi/full/10.1002/prp2.29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mediterranee-infection.com/wp-content/uploads/2020/03/Hydroxychloroquine_final_DOI_IJAA.pdf" TargetMode="External"/><Relationship Id="rId2" Type="http://schemas.openxmlformats.org/officeDocument/2006/relationships/hyperlink" Target="https://www.ncbi.nlm.nih.gov/pubmed/3215061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hyperlink" Target="http://www.uphs.upenn.edu/antibiotics/COVID19.html" TargetMode="External"/><Relationship Id="rId2" Type="http://schemas.openxmlformats.org/officeDocument/2006/relationships/hyperlink" Target="https://www.ncbi.nlm.nih.gov/pubmed/32075365"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mediterranee-infection.com/wp-content/uploads/2020/03/Hydroxychloroquine_final_DOI_IJAA.pdf" TargetMode="External"/><Relationship Id="rId4" Type="http://schemas.openxmlformats.org/officeDocument/2006/relationships/hyperlink" Target="https://epidemio.wiv-isp.be/ID/Documents/Covid19/COVID-19_InterimGuidelines_Treatment_ENG.pdf"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jamanetwork.com/journals/jama/article-abstract/2752063"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nsri.nebraska.edu/" TargetMode="External"/><Relationship Id="rId2" Type="http://schemas.openxmlformats.org/officeDocument/2006/relationships/hyperlink" Target="https://www.unmc.edu/publicrelations/media/press-kits/national-center-for-health-security-and-biopreparedness.htm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aha.org/statistics/fast-facts-us-hospitals"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cm.org/Blog/March-2020/United-States-Resource-Availability-for-COVID-19?_zs=jxpjd1&amp;_zl=w9pb6"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cm.org/Blog/March-2020/United-States-Resource-Availability-for-COVID-19?_zs=jxpjd1&amp;_zl=w9pb6"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mjopen.bmj.com/content/5/4/e006577"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coronavirus.1point3acres.com/en?fbclid=IwAR3A3clE1Ztxi-fNBgTWtVOobWuUBGFJ1S3NBPFlAaYVruBcAtzeOcqpIjQ" TargetMode="External"/><Relationship Id="rId2" Type="http://schemas.openxmlformats.org/officeDocument/2006/relationships/hyperlink" Target="https://www.worldometers.info/coronavirus/"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vatorl.org/covid-19/?page=ClinicalData1099"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informationisbeautiful.net/visualizations/covid-19-coronavirus-infographic-datapack/" TargetMode="External"/><Relationship Id="rId3" Type="http://schemas.openxmlformats.org/officeDocument/2006/relationships/hyperlink" Target="https://www.who.int/health-topics/coronavirus" TargetMode="External"/><Relationship Id="rId7" Type="http://schemas.openxmlformats.org/officeDocument/2006/relationships/hyperlink" Target="https://sccm.org/Blog/March-2020/United-States-Resource-Availability-for-COVID-19?_zs=jxpjd1&amp;_zl=w9pb6" TargetMode="External"/><Relationship Id="rId2" Type="http://schemas.openxmlformats.org/officeDocument/2006/relationships/hyperlink" Target="https://www.cdc.gov/coronavirus/2019-ncov/index.html" TargetMode="External"/><Relationship Id="rId1" Type="http://schemas.openxmlformats.org/officeDocument/2006/relationships/slideLayout" Target="../slideLayouts/slideLayout2.xml"/><Relationship Id="rId6" Type="http://schemas.openxmlformats.org/officeDocument/2006/relationships/hyperlink" Target="https://emcrit.org/ibcc/covid19/" TargetMode="External"/><Relationship Id="rId5" Type="http://schemas.openxmlformats.org/officeDocument/2006/relationships/hyperlink" Target="https://www.worldometers.info/coronavirus/" TargetMode="External"/><Relationship Id="rId4" Type="http://schemas.openxmlformats.org/officeDocument/2006/relationships/hyperlink" Target="https://openwho.org/" TargetMode="Externa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s://www.youtube.com/watch?v=Eeh054-Hx1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9451-AC17-4B59-8A8B-DCD6F17A9C7C}"/>
              </a:ext>
            </a:extLst>
          </p:cNvPr>
          <p:cNvSpPr>
            <a:spLocks noGrp="1"/>
          </p:cNvSpPr>
          <p:nvPr>
            <p:ph type="ctrTitle"/>
          </p:nvPr>
        </p:nvSpPr>
        <p:spPr>
          <a:xfrm>
            <a:off x="0" y="508000"/>
            <a:ext cx="5313680" cy="6167120"/>
          </a:xfrm>
        </p:spPr>
        <p:txBody>
          <a:bodyPr>
            <a:normAutofit/>
          </a:bodyPr>
          <a:lstStyle/>
          <a:p>
            <a:r>
              <a:rPr lang="en-US" sz="5300" b="1" dirty="0" smtClean="0"/>
              <a:t> COVID-19 update</a:t>
            </a:r>
            <a:r>
              <a:rPr lang="en-US" b="1" dirty="0"/>
              <a:t/>
            </a:r>
            <a:br>
              <a:rPr lang="en-US" b="1" dirty="0"/>
            </a:br>
            <a:r>
              <a:rPr lang="en-US" b="1" dirty="0"/>
              <a:t/>
            </a:r>
            <a:br>
              <a:rPr lang="en-US" b="1" dirty="0"/>
            </a:br>
            <a:r>
              <a:rPr lang="en-US" sz="3600" b="1" dirty="0" smtClean="0"/>
              <a:t>Joel Valcarcel </a:t>
            </a:r>
            <a:r>
              <a:rPr lang="en-US" sz="3600" b="1" dirty="0"/>
              <a:t>MD, </a:t>
            </a:r>
            <a:r>
              <a:rPr lang="en-US" sz="3600" b="1" dirty="0" smtClean="0"/>
              <a:t>FAAFP</a:t>
            </a:r>
            <a:br>
              <a:rPr lang="en-US" sz="3600" b="1" dirty="0" smtClean="0"/>
            </a:br>
            <a:r>
              <a:rPr lang="en-US" sz="2400" b="1" dirty="0" smtClean="0"/>
              <a:t>Associate Program Director</a:t>
            </a:r>
            <a:br>
              <a:rPr lang="en-US" sz="2400" b="1" dirty="0" smtClean="0"/>
            </a:br>
            <a:r>
              <a:rPr lang="en-US" sz="2400" b="1" dirty="0" smtClean="0"/>
              <a:t>Fort Wayne Medical Education Program</a:t>
            </a:r>
            <a:br>
              <a:rPr lang="en-US" sz="2400" b="1" dirty="0" smtClean="0"/>
            </a:br>
            <a:r>
              <a:rPr lang="en-US" sz="2400" b="1" dirty="0" smtClean="0"/>
              <a:t>Family Medicine Residency</a:t>
            </a:r>
            <a:r>
              <a:rPr lang="en-US" dirty="0"/>
              <a:t/>
            </a:r>
            <a:br>
              <a:rPr lang="en-US" dirty="0"/>
            </a:br>
            <a:endParaRPr lang="en-US" dirty="0"/>
          </a:p>
        </p:txBody>
      </p:sp>
      <p:pic>
        <p:nvPicPr>
          <p:cNvPr id="7" name="Picture 6">
            <a:extLst>
              <a:ext uri="{FF2B5EF4-FFF2-40B4-BE49-F238E27FC236}">
                <a16:creationId xmlns:a16="http://schemas.microsoft.com/office/drawing/2014/main" id="{46E1ED9D-564D-416C-B464-9278ACE04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752" y="111759"/>
            <a:ext cx="6850995" cy="6661399"/>
          </a:xfrm>
          <a:prstGeom prst="rect">
            <a:avLst/>
          </a:prstGeom>
        </p:spPr>
      </p:pic>
    </p:spTree>
    <p:extLst>
      <p:ext uri="{BB962C8B-B14F-4D97-AF65-F5344CB8AC3E}">
        <p14:creationId xmlns:p14="http://schemas.microsoft.com/office/powerpoint/2010/main" val="59820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365126"/>
            <a:ext cx="11099800" cy="789420"/>
          </a:xfrm>
        </p:spPr>
        <p:txBody>
          <a:bodyPr/>
          <a:lstStyle/>
          <a:p>
            <a:r>
              <a:rPr lang="en-US" dirty="0" smtClean="0"/>
              <a:t>Questions regarding ACE-I/ARB therapy</a:t>
            </a:r>
            <a:endParaRPr lang="en-US" dirty="0"/>
          </a:p>
        </p:txBody>
      </p:sp>
      <p:sp>
        <p:nvSpPr>
          <p:cNvPr id="3" name="Content Placeholder 2"/>
          <p:cNvSpPr>
            <a:spLocks noGrp="1"/>
          </p:cNvSpPr>
          <p:nvPr>
            <p:ph idx="1"/>
          </p:nvPr>
        </p:nvSpPr>
        <p:spPr>
          <a:xfrm>
            <a:off x="254000" y="1283855"/>
            <a:ext cx="11099800" cy="5421745"/>
          </a:xfrm>
        </p:spPr>
        <p:txBody>
          <a:bodyPr>
            <a:normAutofit/>
          </a:bodyPr>
          <a:lstStyle/>
          <a:p>
            <a:r>
              <a:rPr lang="en-US" dirty="0" smtClean="0"/>
              <a:t>The </a:t>
            </a:r>
            <a:r>
              <a:rPr lang="en-US" dirty="0"/>
              <a:t>expression of ACE2 </a:t>
            </a:r>
            <a:r>
              <a:rPr lang="en-US" dirty="0" smtClean="0"/>
              <a:t>is </a:t>
            </a:r>
            <a:r>
              <a:rPr lang="en-US" dirty="0"/>
              <a:t>increased in patients with type 1 or type 2 </a:t>
            </a:r>
            <a:r>
              <a:rPr lang="en-US" dirty="0" smtClean="0"/>
              <a:t>diabetes. Hypertension </a:t>
            </a:r>
            <a:r>
              <a:rPr lang="en-US" dirty="0"/>
              <a:t>is also treated with ACE inhibitors and ARBs, which </a:t>
            </a:r>
            <a:r>
              <a:rPr lang="en-US" dirty="0" smtClean="0"/>
              <a:t>may </a:t>
            </a:r>
            <a:r>
              <a:rPr lang="en-US" dirty="0" smtClean="0"/>
              <a:t>also result </a:t>
            </a:r>
            <a:r>
              <a:rPr lang="en-US" dirty="0"/>
              <a:t>in an upregulation of </a:t>
            </a:r>
            <a:r>
              <a:rPr lang="en-US" dirty="0" smtClean="0"/>
              <a:t>ACE2.</a:t>
            </a:r>
          </a:p>
          <a:p>
            <a:r>
              <a:rPr lang="en-US" dirty="0" smtClean="0"/>
              <a:t>It’s hypothesized that diabetes </a:t>
            </a:r>
            <a:r>
              <a:rPr lang="en-US" dirty="0"/>
              <a:t>and hypertension treatment with ACE2-stimulating </a:t>
            </a:r>
            <a:r>
              <a:rPr lang="en-US" dirty="0" smtClean="0"/>
              <a:t>drugs can increase </a:t>
            </a:r>
            <a:r>
              <a:rPr lang="en-US" dirty="0"/>
              <a:t>the risk of </a:t>
            </a:r>
            <a:r>
              <a:rPr lang="en-US" dirty="0" smtClean="0"/>
              <a:t>developing COVID-19 </a:t>
            </a:r>
            <a:r>
              <a:rPr lang="en-US" dirty="0"/>
              <a:t>(Lancet </a:t>
            </a:r>
            <a:r>
              <a:rPr lang="en-US" dirty="0" err="1"/>
              <a:t>Respir</a:t>
            </a:r>
            <a:r>
              <a:rPr lang="en-US" dirty="0"/>
              <a:t> Med </a:t>
            </a:r>
            <a:r>
              <a:rPr lang="en-US" dirty="0" smtClean="0"/>
              <a:t>3/11/2020 </a:t>
            </a:r>
            <a:r>
              <a:rPr lang="en-US" dirty="0">
                <a:hlinkClick r:id="rId2"/>
              </a:rPr>
              <a:t>https://</a:t>
            </a:r>
            <a:r>
              <a:rPr lang="en-US" dirty="0" smtClean="0">
                <a:hlinkClick r:id="rId2"/>
              </a:rPr>
              <a:t>www.thelancet.com/journals/lanres/article/PIIS2213-2600(20)30116-8/fulltext)</a:t>
            </a:r>
            <a:endParaRPr lang="en-US" dirty="0" smtClean="0"/>
          </a:p>
          <a:p>
            <a:r>
              <a:rPr lang="en-US" dirty="0" smtClean="0"/>
              <a:t>However, the position statement of the ESC (European Society of Cardiologists) on 3/13/2020 strongly recommends continuing ACE or ARB therapy, citing the lack of clear scientific or clinical evidence that ACE/ARB should be discontinued in the context of COVID-19</a:t>
            </a:r>
            <a:endParaRPr lang="en-US" dirty="0"/>
          </a:p>
        </p:txBody>
      </p:sp>
      <p:pic>
        <p:nvPicPr>
          <p:cNvPr id="4" name="Picture 3">
            <a:extLst>
              <a:ext uri="{FF2B5EF4-FFF2-40B4-BE49-F238E27FC236}">
                <a16:creationId xmlns:a16="http://schemas.microsoft.com/office/drawing/2014/main" id="{F56DEE17-2119-4121-8542-5AD324CF7A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00037" y="82300"/>
            <a:ext cx="1506747" cy="1508287"/>
          </a:xfrm>
          <a:prstGeom prst="rect">
            <a:avLst/>
          </a:prstGeom>
        </p:spPr>
      </p:pic>
    </p:spTree>
    <p:extLst>
      <p:ext uri="{BB962C8B-B14F-4D97-AF65-F5344CB8AC3E}">
        <p14:creationId xmlns:p14="http://schemas.microsoft.com/office/powerpoint/2010/main" val="57918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NSAIDS?</a:t>
            </a:r>
            <a:endParaRPr lang="en-US" dirty="0"/>
          </a:p>
        </p:txBody>
      </p:sp>
      <p:sp>
        <p:nvSpPr>
          <p:cNvPr id="3" name="Content Placeholder 2"/>
          <p:cNvSpPr>
            <a:spLocks noGrp="1"/>
          </p:cNvSpPr>
          <p:nvPr>
            <p:ph idx="1"/>
          </p:nvPr>
        </p:nvSpPr>
        <p:spPr/>
        <p:txBody>
          <a:bodyPr/>
          <a:lstStyle/>
          <a:p>
            <a:r>
              <a:rPr lang="en-US" dirty="0" smtClean="0"/>
              <a:t>The Health Minister of France, Oliver Veran, sent out a tweet </a:t>
            </a:r>
            <a:r>
              <a:rPr lang="en-US" dirty="0" smtClean="0"/>
              <a:t>on </a:t>
            </a:r>
            <a:r>
              <a:rPr lang="en-US" dirty="0" smtClean="0"/>
              <a:t>3/14/2020 raising concerns about this. The WHO initially sent out an advisory to avoid NSAID use in an abundance of caution. This recommendation has since been reversed.</a:t>
            </a:r>
          </a:p>
          <a:p>
            <a:endParaRPr lang="en-US" dirty="0"/>
          </a:p>
          <a:p>
            <a:r>
              <a:rPr lang="en-US" dirty="0" smtClean="0"/>
              <a:t>The CDC and NIAID (through Dr. </a:t>
            </a:r>
            <a:r>
              <a:rPr lang="en-US" dirty="0" err="1" smtClean="0"/>
              <a:t>Fauci</a:t>
            </a:r>
            <a:r>
              <a:rPr lang="en-US" dirty="0" smtClean="0"/>
              <a:t>) and </a:t>
            </a:r>
            <a:r>
              <a:rPr lang="en-US" dirty="0" smtClean="0"/>
              <a:t>England’s </a:t>
            </a:r>
            <a:r>
              <a:rPr lang="en-US" dirty="0" smtClean="0"/>
              <a:t>NHS have </a:t>
            </a:r>
            <a:r>
              <a:rPr lang="en-US" dirty="0" smtClean="0"/>
              <a:t>reiterated that there’s no clinical or scientific evidence to back the claim that NSAIDS can make COVID19 symptoms worse</a:t>
            </a:r>
          </a:p>
          <a:p>
            <a:pPr marL="0" indent="0">
              <a:buNone/>
            </a:pPr>
            <a:endParaRPr lang="en-US" dirty="0"/>
          </a:p>
        </p:txBody>
      </p:sp>
      <p:pic>
        <p:nvPicPr>
          <p:cNvPr id="4" name="Picture 3">
            <a:extLst>
              <a:ext uri="{FF2B5EF4-FFF2-40B4-BE49-F238E27FC236}">
                <a16:creationId xmlns:a16="http://schemas.microsoft.com/office/drawing/2014/main" id="{F56DEE17-2119-4121-8542-5AD324CF7A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00037" y="82300"/>
            <a:ext cx="1506747" cy="1508287"/>
          </a:xfrm>
          <a:prstGeom prst="rect">
            <a:avLst/>
          </a:prstGeom>
        </p:spPr>
      </p:pic>
    </p:spTree>
    <p:extLst>
      <p:ext uri="{BB962C8B-B14F-4D97-AF65-F5344CB8AC3E}">
        <p14:creationId xmlns:p14="http://schemas.microsoft.com/office/powerpoint/2010/main" val="373720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911D-22DA-4795-8F35-1132188584F3}"/>
              </a:ext>
            </a:extLst>
          </p:cNvPr>
          <p:cNvSpPr>
            <a:spLocks noGrp="1"/>
          </p:cNvSpPr>
          <p:nvPr>
            <p:ph type="title"/>
          </p:nvPr>
        </p:nvSpPr>
        <p:spPr/>
        <p:txBody>
          <a:bodyPr/>
          <a:lstStyle/>
          <a:p>
            <a:r>
              <a:rPr lang="en-US" dirty="0"/>
              <a:t>Seasonality and Mutation Rate</a:t>
            </a:r>
          </a:p>
        </p:txBody>
      </p:sp>
      <p:sp>
        <p:nvSpPr>
          <p:cNvPr id="3" name="Content Placeholder 2">
            <a:extLst>
              <a:ext uri="{FF2B5EF4-FFF2-40B4-BE49-F238E27FC236}">
                <a16:creationId xmlns:a16="http://schemas.microsoft.com/office/drawing/2014/main" id="{DA2D1CD8-66CC-448E-926F-A764979CC8D6}"/>
              </a:ext>
            </a:extLst>
          </p:cNvPr>
          <p:cNvSpPr>
            <a:spLocks noGrp="1"/>
          </p:cNvSpPr>
          <p:nvPr>
            <p:ph idx="1"/>
          </p:nvPr>
        </p:nvSpPr>
        <p:spPr>
          <a:xfrm>
            <a:off x="284480" y="1590588"/>
            <a:ext cx="11195396" cy="5155652"/>
          </a:xfrm>
        </p:spPr>
        <p:txBody>
          <a:bodyPr>
            <a:normAutofit lnSpcReduction="10000"/>
          </a:bodyPr>
          <a:lstStyle/>
          <a:p>
            <a:r>
              <a:rPr lang="en-US" dirty="0" smtClean="0"/>
              <a:t>Unknown. Some </a:t>
            </a:r>
            <a:r>
              <a:rPr lang="en-US" dirty="0" err="1" smtClean="0"/>
              <a:t>CoV’s</a:t>
            </a:r>
            <a:r>
              <a:rPr lang="en-US" dirty="0" smtClean="0"/>
              <a:t> </a:t>
            </a:r>
            <a:r>
              <a:rPr lang="en-US" dirty="0"/>
              <a:t>are seasonal in Northern Hemisphere; MERS is not</a:t>
            </a:r>
            <a:r>
              <a:rPr lang="en-US" dirty="0" smtClean="0"/>
              <a:t>.</a:t>
            </a:r>
            <a:endParaRPr lang="en-US" dirty="0"/>
          </a:p>
          <a:p>
            <a:r>
              <a:rPr lang="en-US" dirty="0" smtClean="0"/>
              <a:t>SARS-CoV-2 </a:t>
            </a:r>
            <a:r>
              <a:rPr lang="en-US" dirty="0"/>
              <a:t>is mutating, which complicates things. Virulence and transmission may shift over time</a:t>
            </a:r>
            <a:r>
              <a:rPr lang="en-US" dirty="0" smtClean="0"/>
              <a:t>.</a:t>
            </a:r>
            <a:endParaRPr lang="en-US" dirty="0"/>
          </a:p>
          <a:p>
            <a:r>
              <a:rPr lang="en-US" dirty="0"/>
              <a:t>This may explain why initial reports from Wuhan described a higher mortality rate than more recent case series (Tang, et. Al., 2020; Xu, et. Al., 2020</a:t>
            </a:r>
            <a:r>
              <a:rPr lang="en-US" dirty="0" smtClean="0"/>
              <a:t>)</a:t>
            </a:r>
            <a:endParaRPr lang="en-US" dirty="0"/>
          </a:p>
          <a:p>
            <a:r>
              <a:rPr lang="en-US" dirty="0" smtClean="0"/>
              <a:t>Strains</a:t>
            </a:r>
            <a:r>
              <a:rPr lang="en-US" dirty="0"/>
              <a:t>: in 103 patients, 72 patients had L type (more virulent) and 29 had S type (wild type/apparent first strain). Lethality difference unclear</a:t>
            </a:r>
            <a:r>
              <a:rPr lang="en-US" dirty="0" smtClean="0"/>
              <a:t>. Phylogenetic mapping is ongoing.</a:t>
            </a:r>
            <a:endParaRPr lang="en-US" dirty="0"/>
          </a:p>
          <a:p>
            <a:r>
              <a:rPr lang="en-US" dirty="0"/>
              <a:t>Normally viruses get more benign over </a:t>
            </a:r>
            <a:r>
              <a:rPr lang="en-US" dirty="0" smtClean="0"/>
              <a:t>time. </a:t>
            </a:r>
            <a:r>
              <a:rPr lang="en-US" dirty="0"/>
              <a:t>However, delayed symptom onset, </a:t>
            </a:r>
            <a:r>
              <a:rPr lang="en-US" dirty="0" smtClean="0"/>
              <a:t>supportive care (delaying death), </a:t>
            </a:r>
            <a:r>
              <a:rPr lang="en-US" dirty="0"/>
              <a:t>poor access to </a:t>
            </a:r>
            <a:r>
              <a:rPr lang="en-US" dirty="0" smtClean="0"/>
              <a:t>testing and diagnosis, </a:t>
            </a:r>
            <a:r>
              <a:rPr lang="en-US" dirty="0"/>
              <a:t>isolation, contact tracing and quarantine makes deadly strains persist</a:t>
            </a:r>
          </a:p>
          <a:p>
            <a:endParaRPr lang="en-US" dirty="0"/>
          </a:p>
        </p:txBody>
      </p:sp>
      <p:pic>
        <p:nvPicPr>
          <p:cNvPr id="4" name="Picture 3">
            <a:extLst>
              <a:ext uri="{FF2B5EF4-FFF2-40B4-BE49-F238E27FC236}">
                <a16:creationId xmlns:a16="http://schemas.microsoft.com/office/drawing/2014/main" id="{F56DEE17-2119-4121-8542-5AD324CF7A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00037" y="82300"/>
            <a:ext cx="1506747" cy="1508287"/>
          </a:xfrm>
          <a:prstGeom prst="rect">
            <a:avLst/>
          </a:prstGeom>
        </p:spPr>
      </p:pic>
    </p:spTree>
    <p:extLst>
      <p:ext uri="{BB962C8B-B14F-4D97-AF65-F5344CB8AC3E}">
        <p14:creationId xmlns:p14="http://schemas.microsoft.com/office/powerpoint/2010/main" val="1784480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idx="1"/>
          </p:nvPr>
        </p:nvSpPr>
        <p:spPr>
          <a:xfrm>
            <a:off x="467360" y="1825624"/>
            <a:ext cx="10886440" cy="4798695"/>
          </a:xfrm>
        </p:spPr>
        <p:txBody>
          <a:bodyPr>
            <a:normAutofit lnSpcReduction="10000"/>
          </a:bodyPr>
          <a:lstStyle/>
          <a:p>
            <a:r>
              <a:rPr lang="en-US" dirty="0"/>
              <a:t>(1) ARDS</a:t>
            </a:r>
          </a:p>
          <a:p>
            <a:pPr lvl="1"/>
            <a:r>
              <a:rPr lang="en-US" dirty="0"/>
              <a:t>The primary pathology </a:t>
            </a:r>
            <a:r>
              <a:rPr lang="en-US" dirty="0" smtClean="0"/>
              <a:t>in hospitalized patients is ARDS. ARDS in COVID19 patients is characterized </a:t>
            </a:r>
            <a:r>
              <a:rPr lang="en-US" dirty="0"/>
              <a:t>by diffuse alveolar damage (e.g. including hyaline membranes). </a:t>
            </a:r>
            <a:r>
              <a:rPr lang="en-US" dirty="0" err="1" smtClean="0"/>
              <a:t>Pneumocytes</a:t>
            </a:r>
            <a:r>
              <a:rPr lang="en-US" dirty="0" smtClean="0"/>
              <a:t> </a:t>
            </a:r>
            <a:r>
              <a:rPr lang="en-US" dirty="0"/>
              <a:t>with viral cytopathic effect are seen, implying </a:t>
            </a:r>
            <a:r>
              <a:rPr lang="en-US" dirty="0" smtClean="0"/>
              <a:t>that </a:t>
            </a:r>
            <a:r>
              <a:rPr lang="en-US" i="1" dirty="0" smtClean="0"/>
              <a:t>direct</a:t>
            </a:r>
            <a:r>
              <a:rPr lang="en-US" dirty="0"/>
              <a:t> virus </a:t>
            </a:r>
            <a:r>
              <a:rPr lang="en-US" dirty="0" smtClean="0"/>
              <a:t>damage is also present, rather </a:t>
            </a:r>
            <a:r>
              <a:rPr lang="en-US" dirty="0"/>
              <a:t>than a purely hyper-inflammatory </a:t>
            </a:r>
            <a:r>
              <a:rPr lang="en-US" dirty="0" smtClean="0"/>
              <a:t>injury (</a:t>
            </a:r>
            <a:r>
              <a:rPr lang="en-US" dirty="0" smtClean="0">
                <a:hlinkClick r:id="rId2"/>
              </a:rPr>
              <a:t>Xu </a:t>
            </a:r>
            <a:r>
              <a:rPr lang="en-US" dirty="0">
                <a:hlinkClick r:id="rId2"/>
              </a:rPr>
              <a:t>et al 2/17</a:t>
            </a:r>
            <a:r>
              <a:rPr lang="en-US" dirty="0" smtClean="0">
                <a:hlinkClick r:id="rId2"/>
              </a:rPr>
              <a:t>)</a:t>
            </a:r>
            <a:r>
              <a:rPr lang="en-US" dirty="0" smtClean="0"/>
              <a:t>.</a:t>
            </a:r>
          </a:p>
          <a:p>
            <a:pPr lvl="1"/>
            <a:endParaRPr lang="en-US" dirty="0"/>
          </a:p>
          <a:p>
            <a:r>
              <a:rPr lang="en-US" dirty="0"/>
              <a:t>(2) Cytokine storm</a:t>
            </a:r>
          </a:p>
          <a:p>
            <a:pPr lvl="1"/>
            <a:r>
              <a:rPr lang="en-US" dirty="0"/>
              <a:t>Emerging evidence suggests that some patients may respond to COVID-19 with an exuberant “cytokine storm” reaction </a:t>
            </a:r>
            <a:r>
              <a:rPr lang="en-US" dirty="0" smtClean="0"/>
              <a:t>leading to direct tissue damage and features similar to bacterial </a:t>
            </a:r>
            <a:r>
              <a:rPr lang="en-US" dirty="0"/>
              <a:t>sepsis </a:t>
            </a:r>
            <a:r>
              <a:rPr lang="en-US" dirty="0" smtClean="0"/>
              <a:t>(this phenomenon is called </a:t>
            </a:r>
            <a:r>
              <a:rPr lang="en-US" dirty="0" err="1" smtClean="0">
                <a:hlinkClick r:id="rId3"/>
              </a:rPr>
              <a:t>hemophagocytic</a:t>
            </a:r>
            <a:r>
              <a:rPr lang="en-US" dirty="0" smtClean="0">
                <a:hlinkClick r:id="rId3"/>
              </a:rPr>
              <a:t> </a:t>
            </a:r>
            <a:r>
              <a:rPr lang="en-US" dirty="0" err="1" smtClean="0">
                <a:hlinkClick r:id="rId3"/>
              </a:rPr>
              <a:t>lymphohistiocytosis</a:t>
            </a:r>
            <a:r>
              <a:rPr lang="en-US" dirty="0" smtClean="0"/>
              <a:t> [HLH] for you nerdy types).</a:t>
            </a:r>
            <a:endParaRPr lang="en-US" dirty="0"/>
          </a:p>
          <a:p>
            <a:pPr lvl="1"/>
            <a:r>
              <a:rPr lang="en-US" dirty="0"/>
              <a:t>Clinical markers of this may include elevations of C-reactive protein and ferritin, which appear to track with disease severity and mortality (</a:t>
            </a:r>
            <a:r>
              <a:rPr lang="en-US" dirty="0" err="1">
                <a:hlinkClick r:id="rId4"/>
              </a:rPr>
              <a:t>Ruan</a:t>
            </a:r>
            <a:r>
              <a:rPr lang="en-US" dirty="0">
                <a:hlinkClick r:id="rId4"/>
              </a:rPr>
              <a:t> 3/3/20</a:t>
            </a:r>
            <a:r>
              <a:rPr lang="en-US" dirty="0"/>
              <a:t>)</a:t>
            </a:r>
          </a:p>
        </p:txBody>
      </p:sp>
      <p:pic>
        <p:nvPicPr>
          <p:cNvPr id="4" name="Picture 3"/>
          <p:cNvPicPr>
            <a:picLocks noChangeAspect="1"/>
          </p:cNvPicPr>
          <p:nvPr/>
        </p:nvPicPr>
        <p:blipFill>
          <a:blip r:embed="rId5"/>
          <a:stretch>
            <a:fillRect/>
          </a:stretch>
        </p:blipFill>
        <p:spPr>
          <a:xfrm>
            <a:off x="10470830" y="125631"/>
            <a:ext cx="1511939" cy="1505843"/>
          </a:xfrm>
          <a:prstGeom prst="rect">
            <a:avLst/>
          </a:prstGeom>
        </p:spPr>
      </p:pic>
    </p:spTree>
    <p:extLst>
      <p:ext uri="{BB962C8B-B14F-4D97-AF65-F5344CB8AC3E}">
        <p14:creationId xmlns:p14="http://schemas.microsoft.com/office/powerpoint/2010/main" val="33825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Illness</a:t>
            </a:r>
            <a:endParaRPr lang="en-US" dirty="0"/>
          </a:p>
        </p:txBody>
      </p:sp>
      <p:sp>
        <p:nvSpPr>
          <p:cNvPr id="3" name="Content Placeholder 2"/>
          <p:cNvSpPr>
            <a:spLocks noGrp="1"/>
          </p:cNvSpPr>
          <p:nvPr>
            <p:ph idx="1"/>
          </p:nvPr>
        </p:nvSpPr>
        <p:spPr>
          <a:xfrm>
            <a:off x="172720" y="1210492"/>
            <a:ext cx="11826240" cy="5647508"/>
          </a:xfrm>
        </p:spPr>
        <p:txBody>
          <a:bodyPr>
            <a:normAutofit/>
          </a:bodyPr>
          <a:lstStyle/>
          <a:p>
            <a:pPr marL="0" indent="0">
              <a:buNone/>
            </a:pPr>
            <a:endParaRPr lang="en-US" dirty="0"/>
          </a:p>
          <a:p>
            <a:r>
              <a:rPr lang="en-US" dirty="0"/>
              <a:t>There seem to be different stages of illness that patients may move through.</a:t>
            </a:r>
          </a:p>
          <a:p>
            <a:pPr lvl="1"/>
            <a:r>
              <a:rPr lang="en-US" u="sng" dirty="0" smtClean="0"/>
              <a:t>Replicative </a:t>
            </a:r>
            <a:r>
              <a:rPr lang="en-US" u="sng" dirty="0"/>
              <a:t>stage</a:t>
            </a:r>
            <a:r>
              <a:rPr lang="en-US" dirty="0"/>
              <a:t> – Viral replication occurs over a period of several days.  An innate immune response occurs, but this response fails to contain the virus.  Relatively mild symptoms may </a:t>
            </a:r>
            <a:r>
              <a:rPr lang="en-US" dirty="0" smtClean="0"/>
              <a:t>occur</a:t>
            </a:r>
          </a:p>
          <a:p>
            <a:pPr lvl="1"/>
            <a:endParaRPr lang="en-US" dirty="0"/>
          </a:p>
          <a:p>
            <a:pPr lvl="1"/>
            <a:r>
              <a:rPr lang="en-US" u="sng" dirty="0" smtClean="0"/>
              <a:t>Adaptive </a:t>
            </a:r>
            <a:r>
              <a:rPr lang="en-US" u="sng" dirty="0"/>
              <a:t>immunity stage</a:t>
            </a:r>
            <a:r>
              <a:rPr lang="en-US" dirty="0"/>
              <a:t> – An adaptive immune response eventually kicks into gear.  This leads to falling titers of virus.  However, it may also increase levels of inflammatory cytokines and lead to tissue damage </a:t>
            </a:r>
            <a:r>
              <a:rPr lang="en-US" dirty="0" smtClean="0"/>
              <a:t>causing </a:t>
            </a:r>
            <a:r>
              <a:rPr lang="en-US" dirty="0"/>
              <a:t>clinical deterioration. </a:t>
            </a:r>
            <a:r>
              <a:rPr lang="en-US" dirty="0" smtClean="0"/>
              <a:t>(</a:t>
            </a:r>
            <a:r>
              <a:rPr lang="en-US" dirty="0">
                <a:hlinkClick r:id="rId2"/>
              </a:rPr>
              <a:t>Mehta et al.</a:t>
            </a:r>
            <a:r>
              <a:rPr lang="en-US" dirty="0"/>
              <a:t>).  </a:t>
            </a:r>
            <a:endParaRPr lang="en-US" dirty="0" smtClean="0"/>
          </a:p>
          <a:p>
            <a:pPr lvl="1"/>
            <a:endParaRPr lang="en-US" dirty="0"/>
          </a:p>
          <a:p>
            <a:pPr lvl="1"/>
            <a:r>
              <a:rPr lang="en-US" dirty="0" smtClean="0"/>
              <a:t>This </a:t>
            </a:r>
            <a:r>
              <a:rPr lang="en-US" dirty="0"/>
              <a:t>may explain the clinical phenomenon wherein patients are relatively OK for several days, but then suddenly deteriorate when they enter the adaptive immunity stage (e.g. </a:t>
            </a:r>
            <a:r>
              <a:rPr lang="en-US" dirty="0">
                <a:hlinkClick r:id="rId3"/>
              </a:rPr>
              <a:t>Young et al. 3/3/2020</a:t>
            </a:r>
            <a:r>
              <a:rPr lang="en-US" dirty="0"/>
              <a:t>).</a:t>
            </a:r>
          </a:p>
          <a:p>
            <a:endParaRPr lang="en-US" dirty="0"/>
          </a:p>
        </p:txBody>
      </p:sp>
      <p:pic>
        <p:nvPicPr>
          <p:cNvPr id="4" name="Picture 3"/>
          <p:cNvPicPr>
            <a:picLocks noChangeAspect="1"/>
          </p:cNvPicPr>
          <p:nvPr/>
        </p:nvPicPr>
        <p:blipFill>
          <a:blip r:embed="rId4"/>
          <a:stretch>
            <a:fillRect/>
          </a:stretch>
        </p:blipFill>
        <p:spPr>
          <a:xfrm>
            <a:off x="10369230" y="184845"/>
            <a:ext cx="1511939" cy="1505843"/>
          </a:xfrm>
          <a:prstGeom prst="rect">
            <a:avLst/>
          </a:prstGeom>
        </p:spPr>
      </p:pic>
    </p:spTree>
    <p:extLst>
      <p:ext uri="{BB962C8B-B14F-4D97-AF65-F5344CB8AC3E}">
        <p14:creationId xmlns:p14="http://schemas.microsoft.com/office/powerpoint/2010/main" val="75793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91" y="365125"/>
            <a:ext cx="10873509" cy="1325563"/>
          </a:xfrm>
        </p:spPr>
        <p:txBody>
          <a:bodyPr/>
          <a:lstStyle/>
          <a:p>
            <a:r>
              <a:rPr lang="en-US" dirty="0" smtClean="0"/>
              <a:t>Stages of Illness</a:t>
            </a:r>
            <a:endParaRPr lang="en-US" dirty="0"/>
          </a:p>
        </p:txBody>
      </p:sp>
      <p:sp>
        <p:nvSpPr>
          <p:cNvPr id="3" name="Content Placeholder 2"/>
          <p:cNvSpPr>
            <a:spLocks noGrp="1"/>
          </p:cNvSpPr>
          <p:nvPr>
            <p:ph idx="1"/>
          </p:nvPr>
        </p:nvSpPr>
        <p:spPr>
          <a:xfrm>
            <a:off x="480291" y="1825624"/>
            <a:ext cx="10873509" cy="4889211"/>
          </a:xfrm>
        </p:spPr>
        <p:txBody>
          <a:bodyPr>
            <a:normAutofit/>
          </a:bodyPr>
          <a:lstStyle/>
          <a:p>
            <a:r>
              <a:rPr lang="en-US" dirty="0" smtClean="0"/>
              <a:t>COVID-19 having distinct stages of illness has </a:t>
            </a:r>
            <a:r>
              <a:rPr lang="en-US" dirty="0"/>
              <a:t>potentially important clinical implications:</a:t>
            </a:r>
          </a:p>
          <a:p>
            <a:pPr lvl="1"/>
            <a:r>
              <a:rPr lang="en-US" dirty="0"/>
              <a:t>Initial clinical symptoms may not be predictive of future </a:t>
            </a:r>
            <a:r>
              <a:rPr lang="en-US" dirty="0" smtClean="0"/>
              <a:t>deterioration</a:t>
            </a:r>
            <a:r>
              <a:rPr lang="en-US" dirty="0"/>
              <a:t>.  Strategies are needed for risk-stratification and disposition</a:t>
            </a:r>
            <a:r>
              <a:rPr lang="en-US" dirty="0" smtClean="0"/>
              <a:t>.</a:t>
            </a:r>
          </a:p>
          <a:p>
            <a:pPr lvl="1"/>
            <a:endParaRPr lang="en-US" dirty="0"/>
          </a:p>
          <a:p>
            <a:pPr lvl="1"/>
            <a:r>
              <a:rPr lang="en-US" dirty="0"/>
              <a:t>Anti-viral therapies might need to be deployed </a:t>
            </a:r>
            <a:r>
              <a:rPr lang="en-US" i="1" dirty="0"/>
              <a:t>early </a:t>
            </a:r>
            <a:r>
              <a:rPr lang="en-US" dirty="0"/>
              <a:t>to work optimally (during the replicative stage</a:t>
            </a:r>
            <a:r>
              <a:rPr lang="en-US" dirty="0" smtClean="0"/>
              <a:t>).</a:t>
            </a:r>
          </a:p>
          <a:p>
            <a:pPr lvl="1"/>
            <a:endParaRPr lang="en-US" dirty="0"/>
          </a:p>
          <a:p>
            <a:pPr lvl="1"/>
            <a:r>
              <a:rPr lang="en-US" dirty="0"/>
              <a:t>Immunosuppressive therapy (e.g. low-dose </a:t>
            </a:r>
            <a:r>
              <a:rPr lang="en-US" dirty="0" smtClean="0"/>
              <a:t>steroids) </a:t>
            </a:r>
            <a:r>
              <a:rPr lang="en-US" dirty="0"/>
              <a:t>might be best initiated during the </a:t>
            </a:r>
            <a:r>
              <a:rPr lang="en-US" i="1" dirty="0"/>
              <a:t>adaptive</a:t>
            </a:r>
            <a:r>
              <a:rPr lang="en-US" dirty="0"/>
              <a:t> immune stage (with a goal of blunting this </a:t>
            </a:r>
            <a:r>
              <a:rPr lang="en-US" dirty="0" err="1"/>
              <a:t>immunopathologic</a:t>
            </a:r>
            <a:r>
              <a:rPr lang="en-US" dirty="0"/>
              <a:t> response </a:t>
            </a:r>
            <a:r>
              <a:rPr lang="en-US" dirty="0" smtClean="0"/>
              <a:t>slightly </a:t>
            </a:r>
            <a:r>
              <a:rPr lang="en-US" dirty="0"/>
              <a:t>in the sickest patients).  </a:t>
            </a:r>
            <a:r>
              <a:rPr lang="en-US" i="1" dirty="0"/>
              <a:t>But this is purely speculative.  </a:t>
            </a:r>
            <a:endParaRPr lang="en-US" dirty="0"/>
          </a:p>
          <a:p>
            <a:endParaRPr lang="en-US" dirty="0"/>
          </a:p>
        </p:txBody>
      </p:sp>
      <p:pic>
        <p:nvPicPr>
          <p:cNvPr id="4" name="Picture 3"/>
          <p:cNvPicPr>
            <a:picLocks noChangeAspect="1"/>
          </p:cNvPicPr>
          <p:nvPr/>
        </p:nvPicPr>
        <p:blipFill>
          <a:blip r:embed="rId2"/>
          <a:stretch>
            <a:fillRect/>
          </a:stretch>
        </p:blipFill>
        <p:spPr>
          <a:xfrm>
            <a:off x="10369230" y="184845"/>
            <a:ext cx="1511939" cy="1505843"/>
          </a:xfrm>
          <a:prstGeom prst="rect">
            <a:avLst/>
          </a:prstGeom>
        </p:spPr>
      </p:pic>
    </p:spTree>
    <p:extLst>
      <p:ext uri="{BB962C8B-B14F-4D97-AF65-F5344CB8AC3E}">
        <p14:creationId xmlns:p14="http://schemas.microsoft.com/office/powerpoint/2010/main" val="300320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6"/>
            <a:ext cx="11039764" cy="780184"/>
          </a:xfrm>
        </p:spPr>
        <p:txBody>
          <a:bodyPr/>
          <a:lstStyle/>
          <a:p>
            <a:r>
              <a:rPr lang="en-US" dirty="0" smtClean="0"/>
              <a:t>Transmission</a:t>
            </a:r>
            <a:endParaRPr lang="en-US" dirty="0"/>
          </a:p>
        </p:txBody>
      </p:sp>
      <p:sp>
        <p:nvSpPr>
          <p:cNvPr id="3" name="Content Placeholder 2"/>
          <p:cNvSpPr>
            <a:spLocks noGrp="1"/>
          </p:cNvSpPr>
          <p:nvPr>
            <p:ph idx="1"/>
          </p:nvPr>
        </p:nvSpPr>
        <p:spPr>
          <a:xfrm>
            <a:off x="314036" y="1366982"/>
            <a:ext cx="11293246" cy="5491018"/>
          </a:xfrm>
        </p:spPr>
        <p:txBody>
          <a:bodyPr>
            <a:normAutofit lnSpcReduction="10000"/>
          </a:bodyPr>
          <a:lstStyle/>
          <a:p>
            <a:r>
              <a:rPr lang="en-US" dirty="0"/>
              <a:t>Novel: </a:t>
            </a:r>
            <a:r>
              <a:rPr lang="en-US" dirty="0" smtClean="0"/>
              <a:t>There is no </a:t>
            </a:r>
            <a:r>
              <a:rPr lang="en-US" dirty="0"/>
              <a:t>herd </a:t>
            </a:r>
            <a:r>
              <a:rPr lang="en-US" dirty="0" smtClean="0"/>
              <a:t>immunity and no antibody cross-reactions</a:t>
            </a:r>
          </a:p>
          <a:p>
            <a:endParaRPr lang="en-US" dirty="0"/>
          </a:p>
          <a:p>
            <a:r>
              <a:rPr lang="en-US" dirty="0" smtClean="0"/>
              <a:t>Incubation: typically 2-14 days, median is 4 days. Outlier of 27 days </a:t>
            </a:r>
          </a:p>
          <a:p>
            <a:endParaRPr lang="en-US" dirty="0" smtClean="0"/>
          </a:p>
          <a:p>
            <a:r>
              <a:rPr lang="en-US" dirty="0"/>
              <a:t>S</a:t>
            </a:r>
            <a:r>
              <a:rPr lang="en-US" dirty="0" smtClean="0"/>
              <a:t>ymptom onset: median is Day </a:t>
            </a:r>
            <a:r>
              <a:rPr lang="en-US" dirty="0"/>
              <a:t>5-6 from exposure </a:t>
            </a:r>
            <a:endParaRPr lang="en-US" dirty="0" smtClean="0"/>
          </a:p>
          <a:p>
            <a:endParaRPr lang="en-US" dirty="0"/>
          </a:p>
          <a:p>
            <a:r>
              <a:rPr lang="en-US" dirty="0" smtClean="0"/>
              <a:t>Transmission is through respiratory </a:t>
            </a:r>
            <a:r>
              <a:rPr lang="en-US" dirty="0"/>
              <a:t>droplets </a:t>
            </a:r>
            <a:r>
              <a:rPr lang="en-US" dirty="0" smtClean="0"/>
              <a:t>and </a:t>
            </a:r>
            <a:r>
              <a:rPr lang="en-US" dirty="0"/>
              <a:t>hand-to-mucus-membrane </a:t>
            </a:r>
            <a:r>
              <a:rPr lang="en-US" dirty="0" smtClean="0"/>
              <a:t>contact. </a:t>
            </a:r>
            <a:endParaRPr lang="en-US" dirty="0"/>
          </a:p>
          <a:p>
            <a:pPr lvl="1"/>
            <a:r>
              <a:rPr lang="en-US" dirty="0" smtClean="0"/>
              <a:t>May survive on plastics</a:t>
            </a:r>
            <a:r>
              <a:rPr lang="en-US" dirty="0"/>
              <a:t>, porcelain, </a:t>
            </a:r>
            <a:r>
              <a:rPr lang="en-US" dirty="0" smtClean="0"/>
              <a:t>steel for up to 9 days</a:t>
            </a:r>
            <a:endParaRPr lang="en-US" dirty="0"/>
          </a:p>
          <a:p>
            <a:pPr lvl="1"/>
            <a:r>
              <a:rPr lang="en-US" dirty="0" smtClean="0"/>
              <a:t>Hand hygiene and not touching your face is important. A surgical mask may be helpful as it acts as a barrier that prevents you from touching your mouth or nose</a:t>
            </a:r>
          </a:p>
          <a:p>
            <a:pPr lvl="1"/>
            <a:r>
              <a:rPr lang="en-US" dirty="0"/>
              <a:t>Airborne transmission would imply the need for N95 masks rather than surgical </a:t>
            </a:r>
            <a:r>
              <a:rPr lang="en-US" dirty="0" smtClean="0"/>
              <a:t>masks. Intubation, </a:t>
            </a:r>
            <a:r>
              <a:rPr lang="en-US" dirty="0" err="1" smtClean="0"/>
              <a:t>BiPAP</a:t>
            </a:r>
            <a:r>
              <a:rPr lang="en-US" dirty="0" smtClean="0"/>
              <a:t>, and suctioning causes </a:t>
            </a:r>
            <a:r>
              <a:rPr lang="en-US" dirty="0" err="1" smtClean="0"/>
              <a:t>aerosolization</a:t>
            </a:r>
            <a:endParaRPr lang="en-US" dirty="0"/>
          </a:p>
          <a:p>
            <a:endParaRPr lang="en-US" dirty="0"/>
          </a:p>
        </p:txBody>
      </p:sp>
      <p:pic>
        <p:nvPicPr>
          <p:cNvPr id="4" name="Picture 3"/>
          <p:cNvPicPr>
            <a:picLocks noChangeAspect="1"/>
          </p:cNvPicPr>
          <p:nvPr/>
        </p:nvPicPr>
        <p:blipFill>
          <a:blip r:embed="rId2"/>
          <a:stretch>
            <a:fillRect/>
          </a:stretch>
        </p:blipFill>
        <p:spPr>
          <a:xfrm>
            <a:off x="10369230" y="184845"/>
            <a:ext cx="1511939" cy="1505843"/>
          </a:xfrm>
          <a:prstGeom prst="rect">
            <a:avLst/>
          </a:prstGeom>
        </p:spPr>
      </p:pic>
    </p:spTree>
    <p:extLst>
      <p:ext uri="{BB962C8B-B14F-4D97-AF65-F5344CB8AC3E}">
        <p14:creationId xmlns:p14="http://schemas.microsoft.com/office/powerpoint/2010/main" val="292163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a:t>can transmission occur?</a:t>
            </a:r>
            <a:br>
              <a:rPr lang="en-US" dirty="0"/>
            </a:br>
            <a:endParaRPr lang="en-US" dirty="0"/>
          </a:p>
        </p:txBody>
      </p:sp>
      <p:sp>
        <p:nvSpPr>
          <p:cNvPr id="3" name="Content Placeholder 2"/>
          <p:cNvSpPr>
            <a:spLocks noGrp="1"/>
          </p:cNvSpPr>
          <p:nvPr>
            <p:ph idx="1"/>
          </p:nvPr>
        </p:nvSpPr>
        <p:spPr>
          <a:xfrm>
            <a:off x="314960" y="1560324"/>
            <a:ext cx="11623040" cy="5124955"/>
          </a:xfrm>
        </p:spPr>
        <p:txBody>
          <a:bodyPr>
            <a:normAutofit lnSpcReduction="10000"/>
          </a:bodyPr>
          <a:lstStyle/>
          <a:p>
            <a:r>
              <a:rPr lang="en-US" dirty="0" smtClean="0"/>
              <a:t>Transmission </a:t>
            </a:r>
            <a:r>
              <a:rPr lang="en-US" dirty="0"/>
              <a:t>appears to occur over roughly ~8 days following the </a:t>
            </a:r>
            <a:r>
              <a:rPr lang="en-US" dirty="0" smtClean="0"/>
              <a:t>start </a:t>
            </a:r>
            <a:r>
              <a:rPr lang="en-US" dirty="0"/>
              <a:t>of illness</a:t>
            </a:r>
            <a:r>
              <a:rPr lang="en-US" dirty="0" smtClean="0"/>
              <a:t>.</a:t>
            </a:r>
            <a:r>
              <a:rPr lang="en-US" dirty="0"/>
              <a:t> Asymptomatic transmission appears to be possible (Carlos del Rio 2/28</a:t>
            </a:r>
            <a:r>
              <a:rPr lang="en-US" dirty="0" smtClean="0"/>
              <a:t>).</a:t>
            </a:r>
          </a:p>
          <a:p>
            <a:r>
              <a:rPr lang="en-US" dirty="0" smtClean="0"/>
              <a:t>Initial WHO data from cases in China show that asymptomatic cases were relatively rare and not a big driver of transmission</a:t>
            </a:r>
          </a:p>
          <a:p>
            <a:r>
              <a:rPr lang="en-US" dirty="0" smtClean="0"/>
              <a:t>However, new data </a:t>
            </a:r>
            <a:r>
              <a:rPr lang="en-US" dirty="0"/>
              <a:t>from China’s National Health Commission </a:t>
            </a:r>
            <a:r>
              <a:rPr lang="en-US" dirty="0" smtClean="0"/>
              <a:t>from 4/1/2020 was made available. </a:t>
            </a:r>
            <a:r>
              <a:rPr lang="en-US" dirty="0"/>
              <a:t>A total of 130 of 166 new infections (78%) identified in the </a:t>
            </a:r>
            <a:r>
              <a:rPr lang="en-US" dirty="0" smtClean="0"/>
              <a:t>24 hours prior to </a:t>
            </a:r>
            <a:r>
              <a:rPr lang="en-US" dirty="0"/>
              <a:t>the afternoon of Wednesday 1 April </a:t>
            </a:r>
            <a:r>
              <a:rPr lang="en-US" dirty="0" smtClean="0"/>
              <a:t>were asymptomatic</a:t>
            </a:r>
          </a:p>
          <a:p>
            <a:r>
              <a:rPr lang="en-US" dirty="0">
                <a:hlinkClick r:id="rId2"/>
              </a:rPr>
              <a:t>https://</a:t>
            </a:r>
            <a:r>
              <a:rPr lang="en-US" dirty="0" smtClean="0">
                <a:hlinkClick r:id="rId2"/>
              </a:rPr>
              <a:t>www.bmj.com/content/bmj/369/bmj.m1375.full.pdf</a:t>
            </a:r>
            <a:endParaRPr lang="en-US" dirty="0" smtClean="0"/>
          </a:p>
          <a:p>
            <a:r>
              <a:rPr lang="en-US" dirty="0" smtClean="0"/>
              <a:t>This has not been confirmed by other studies, but if this is accurate, it would seem that the virus is more widespread than previously thought, and asymptomatic transmission may be a big driver for transmission.</a:t>
            </a:r>
            <a:endParaRPr lang="en-US" dirty="0"/>
          </a:p>
        </p:txBody>
      </p:sp>
      <p:pic>
        <p:nvPicPr>
          <p:cNvPr id="4" name="Picture 3"/>
          <p:cNvPicPr>
            <a:picLocks noChangeAspect="1"/>
          </p:cNvPicPr>
          <p:nvPr/>
        </p:nvPicPr>
        <p:blipFill>
          <a:blip r:embed="rId3"/>
          <a:stretch>
            <a:fillRect/>
          </a:stretch>
        </p:blipFill>
        <p:spPr>
          <a:xfrm>
            <a:off x="10597830" y="36008"/>
            <a:ext cx="1511939" cy="1505843"/>
          </a:xfrm>
          <a:prstGeom prst="rect">
            <a:avLst/>
          </a:prstGeom>
        </p:spPr>
      </p:pic>
    </p:spTree>
    <p:extLst>
      <p:ext uri="{BB962C8B-B14F-4D97-AF65-F5344CB8AC3E}">
        <p14:creationId xmlns:p14="http://schemas.microsoft.com/office/powerpoint/2010/main" val="1080016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sp>
        <p:nvSpPr>
          <p:cNvPr id="3" name="Content Placeholder 2"/>
          <p:cNvSpPr>
            <a:spLocks noGrp="1"/>
          </p:cNvSpPr>
          <p:nvPr>
            <p:ph idx="1"/>
          </p:nvPr>
        </p:nvSpPr>
        <p:spPr/>
        <p:txBody>
          <a:bodyPr/>
          <a:lstStyle/>
          <a:p>
            <a:r>
              <a:rPr lang="en-US" dirty="0"/>
              <a:t>Patients may continue to have positive pharyngeal PCR for weeks after convalescence (Lan 2/27).  However, virus culture methods are unable to recover viable virus after ~8 days of clinical illness (</a:t>
            </a:r>
            <a:r>
              <a:rPr lang="en-US" dirty="0" err="1"/>
              <a:t>Wolfel</a:t>
            </a:r>
            <a:r>
              <a:rPr lang="en-US" dirty="0"/>
              <a:t> 2020).  </a:t>
            </a:r>
          </a:p>
          <a:p>
            <a:r>
              <a:rPr lang="en-US" dirty="0"/>
              <a:t>This implies that prolonged PCR positivity probably doesn't correlate with clinical virus transmission.  However, all subjects in this study had mild illness, so prolonged transmission in severe cases remains a possibility.</a:t>
            </a:r>
          </a:p>
          <a:p>
            <a:r>
              <a:rPr lang="en-US" dirty="0"/>
              <a:t>CDC guidance is still vague on how long patients with known COVID-19 should be isolated.</a:t>
            </a:r>
          </a:p>
          <a:p>
            <a:endParaRPr lang="en-US" dirty="0"/>
          </a:p>
        </p:txBody>
      </p:sp>
      <p:pic>
        <p:nvPicPr>
          <p:cNvPr id="4" name="Picture 3"/>
          <p:cNvPicPr>
            <a:picLocks noChangeAspect="1"/>
          </p:cNvPicPr>
          <p:nvPr/>
        </p:nvPicPr>
        <p:blipFill>
          <a:blip r:embed="rId2"/>
          <a:stretch>
            <a:fillRect/>
          </a:stretch>
        </p:blipFill>
        <p:spPr>
          <a:xfrm>
            <a:off x="10597830" y="36008"/>
            <a:ext cx="1511939" cy="1505843"/>
          </a:xfrm>
          <a:prstGeom prst="rect">
            <a:avLst/>
          </a:prstGeom>
        </p:spPr>
      </p:pic>
    </p:spTree>
    <p:extLst>
      <p:ext uri="{BB962C8B-B14F-4D97-AF65-F5344CB8AC3E}">
        <p14:creationId xmlns:p14="http://schemas.microsoft.com/office/powerpoint/2010/main" val="954149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894" y="766618"/>
            <a:ext cx="10989906" cy="572656"/>
          </a:xfrm>
        </p:spPr>
        <p:txBody>
          <a:bodyPr>
            <a:normAutofit fontScale="90000"/>
          </a:bodyPr>
          <a:lstStyle/>
          <a:p>
            <a:r>
              <a:rPr lang="en-US" b="1" dirty="0" smtClean="0"/>
              <a:t>Basic reproduction index: R⌀ (“R naught”)</a:t>
            </a:r>
            <a:r>
              <a:rPr lang="en-US" dirty="0"/>
              <a:t/>
            </a:r>
            <a:br>
              <a:rPr lang="en-US" dirty="0"/>
            </a:br>
            <a:endParaRPr lang="en-US" dirty="0"/>
          </a:p>
        </p:txBody>
      </p:sp>
      <p:sp>
        <p:nvSpPr>
          <p:cNvPr id="3" name="Content Placeholder 2"/>
          <p:cNvSpPr>
            <a:spLocks noGrp="1"/>
          </p:cNvSpPr>
          <p:nvPr>
            <p:ph idx="1"/>
          </p:nvPr>
        </p:nvSpPr>
        <p:spPr>
          <a:xfrm>
            <a:off x="284480" y="1440873"/>
            <a:ext cx="11673840" cy="5579687"/>
          </a:xfrm>
        </p:spPr>
        <p:txBody>
          <a:bodyPr>
            <a:normAutofit/>
          </a:bodyPr>
          <a:lstStyle/>
          <a:p>
            <a:r>
              <a:rPr lang="en-US" dirty="0" smtClean="0"/>
              <a:t>R</a:t>
            </a:r>
            <a:r>
              <a:rPr lang="en-US" dirty="0"/>
              <a:t>⌀ is the average number of people that an infected person transmits the virus to</a:t>
            </a:r>
            <a:r>
              <a:rPr lang="en-US" dirty="0" smtClean="0"/>
              <a:t>.</a:t>
            </a:r>
          </a:p>
          <a:p>
            <a:endParaRPr lang="en-US" dirty="0"/>
          </a:p>
          <a:p>
            <a:r>
              <a:rPr lang="en-US" dirty="0" smtClean="0"/>
              <a:t>Current </a:t>
            </a:r>
            <a:r>
              <a:rPr lang="en-US" dirty="0"/>
              <a:t>estimates put R⌀ at ~2.5-2.9 (</a:t>
            </a:r>
            <a:r>
              <a:rPr lang="en-US" dirty="0">
                <a:hlinkClick r:id="rId2"/>
              </a:rPr>
              <a:t>Peng PWH et al, 2/28</a:t>
            </a:r>
            <a:r>
              <a:rPr lang="en-US" dirty="0" smtClean="0"/>
              <a:t>).</a:t>
            </a:r>
          </a:p>
          <a:p>
            <a:endParaRPr lang="en-US" dirty="0"/>
          </a:p>
          <a:p>
            <a:r>
              <a:rPr lang="en-US" dirty="0"/>
              <a:t>R⌀ is a reflection of both the virus and </a:t>
            </a:r>
            <a:r>
              <a:rPr lang="en-US" i="1" dirty="0"/>
              <a:t>also</a:t>
            </a:r>
            <a:r>
              <a:rPr lang="en-US" dirty="0"/>
              <a:t> human behavior.  Interventions such as social distancing and improved hygiene will </a:t>
            </a:r>
            <a:r>
              <a:rPr lang="en-US" i="1" dirty="0"/>
              <a:t>decrease</a:t>
            </a:r>
            <a:r>
              <a:rPr lang="en-US" dirty="0"/>
              <a:t> R⌀.</a:t>
            </a:r>
          </a:p>
          <a:p>
            <a:pPr lvl="1"/>
            <a:r>
              <a:rPr lang="en-US" dirty="0"/>
              <a:t>Control of spread of COVID-19 in China proves that R⌀ is a </a:t>
            </a:r>
            <a:r>
              <a:rPr lang="en-US" i="1" dirty="0"/>
              <a:t>modifiable</a:t>
            </a:r>
            <a:r>
              <a:rPr lang="en-US" dirty="0"/>
              <a:t> number that can be reduced by effective public health interventions.</a:t>
            </a:r>
          </a:p>
          <a:p>
            <a:pPr lvl="1"/>
            <a:r>
              <a:rPr lang="en-US" dirty="0"/>
              <a:t>The R⌀ on board the Diamond Princess cruise ship was 15 – illustrating that cramped quarters with inadequate hygiene will </a:t>
            </a:r>
            <a:r>
              <a:rPr lang="en-US" i="1" dirty="0"/>
              <a:t>increase</a:t>
            </a:r>
            <a:r>
              <a:rPr lang="en-US" dirty="0"/>
              <a:t> R⌀ (</a:t>
            </a:r>
            <a:r>
              <a:rPr lang="en-US" dirty="0" err="1">
                <a:hlinkClick r:id="rId3"/>
              </a:rPr>
              <a:t>Rocklov</a:t>
            </a:r>
            <a:r>
              <a:rPr lang="en-US" dirty="0">
                <a:hlinkClick r:id="rId3"/>
              </a:rPr>
              <a:t> 2/28</a:t>
            </a:r>
            <a:r>
              <a:rPr lang="en-US" dirty="0" smtClean="0"/>
              <a:t>).</a:t>
            </a:r>
            <a:r>
              <a:rPr lang="en-US" dirty="0"/>
              <a:t/>
            </a:r>
            <a:br>
              <a:rPr lang="en-US" dirty="0"/>
            </a:br>
            <a:endParaRPr lang="en-US" dirty="0"/>
          </a:p>
        </p:txBody>
      </p:sp>
      <p:pic>
        <p:nvPicPr>
          <p:cNvPr id="16" name="Picture 15"/>
          <p:cNvPicPr>
            <a:picLocks noChangeAspect="1"/>
          </p:cNvPicPr>
          <p:nvPr/>
        </p:nvPicPr>
        <p:blipFill>
          <a:blip r:embed="rId4"/>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68269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begin:</a:t>
            </a:r>
            <a:endParaRPr lang="en-US" dirty="0"/>
          </a:p>
        </p:txBody>
      </p:sp>
      <p:sp>
        <p:nvSpPr>
          <p:cNvPr id="3" name="Content Placeholder 2"/>
          <p:cNvSpPr>
            <a:spLocks noGrp="1"/>
          </p:cNvSpPr>
          <p:nvPr>
            <p:ph idx="1"/>
          </p:nvPr>
        </p:nvSpPr>
        <p:spPr/>
        <p:txBody>
          <a:bodyPr/>
          <a:lstStyle/>
          <a:p>
            <a:r>
              <a:rPr lang="en-US" dirty="0" smtClean="0"/>
              <a:t>Information and recommendations change quickly. This presentation was most recently revised on </a:t>
            </a:r>
            <a:r>
              <a:rPr lang="en-US" dirty="0" smtClean="0"/>
              <a:t>4/3</a:t>
            </a:r>
            <a:r>
              <a:rPr lang="en-US" dirty="0" smtClean="0"/>
              <a:t>/2020</a:t>
            </a:r>
            <a:endParaRPr lang="en-US" dirty="0" smtClean="0"/>
          </a:p>
          <a:p>
            <a:endParaRPr lang="en-US" dirty="0"/>
          </a:p>
          <a:p>
            <a:r>
              <a:rPr lang="en-US" dirty="0" smtClean="0"/>
              <a:t>I have no financial conflicts of interest to disclose</a:t>
            </a:r>
          </a:p>
          <a:p>
            <a:endParaRPr lang="en-US" dirty="0"/>
          </a:p>
          <a:p>
            <a:r>
              <a:rPr lang="en-US" dirty="0" smtClean="0"/>
              <a:t>Guidelines exist, but specific infection control protocols are decided locally, not globally. Follow the guidance of your specific institution, infection control officer, or City/County/State Board of Health</a:t>
            </a:r>
            <a:endParaRPr lang="en-US" dirty="0"/>
          </a:p>
        </p:txBody>
      </p:sp>
      <p:pic>
        <p:nvPicPr>
          <p:cNvPr id="4" name="Picture 3">
            <a:extLst>
              <a:ext uri="{FF2B5EF4-FFF2-40B4-BE49-F238E27FC236}">
                <a16:creationId xmlns:a16="http://schemas.microsoft.com/office/drawing/2014/main" id="{813B6EE4-F688-4F4F-8C78-FB890902FA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1134" y="103184"/>
            <a:ext cx="1506747" cy="1508287"/>
          </a:xfrm>
          <a:prstGeom prst="rect">
            <a:avLst/>
          </a:prstGeom>
        </p:spPr>
      </p:pic>
    </p:spTree>
    <p:extLst>
      <p:ext uri="{BB962C8B-B14F-4D97-AF65-F5344CB8AC3E}">
        <p14:creationId xmlns:p14="http://schemas.microsoft.com/office/powerpoint/2010/main" val="305762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39D67-6CEA-45D2-B42B-201C54877D79}"/>
              </a:ext>
            </a:extLst>
          </p:cNvPr>
          <p:cNvSpPr>
            <a:spLocks noGrp="1"/>
          </p:cNvSpPr>
          <p:nvPr>
            <p:ph type="title"/>
          </p:nvPr>
        </p:nvSpPr>
        <p:spPr>
          <a:xfrm>
            <a:off x="5384800" y="365125"/>
            <a:ext cx="5969000" cy="1325563"/>
          </a:xfrm>
        </p:spPr>
        <p:txBody>
          <a:bodyPr/>
          <a:lstStyle/>
          <a:p>
            <a:r>
              <a:rPr lang="en-US" dirty="0" smtClean="0"/>
              <a:t>How infectious is it?</a:t>
            </a:r>
            <a:endParaRPr lang="en-US" dirty="0"/>
          </a:p>
        </p:txBody>
      </p:sp>
      <p:pic>
        <p:nvPicPr>
          <p:cNvPr id="5" name="Content Placeholder 4">
            <a:extLst>
              <a:ext uri="{FF2B5EF4-FFF2-40B4-BE49-F238E27FC236}">
                <a16:creationId xmlns:a16="http://schemas.microsoft.com/office/drawing/2014/main" id="{0C11AF4C-4302-492D-B664-5136F84159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22" y="151050"/>
            <a:ext cx="4990812" cy="6555899"/>
          </a:xfrm>
          <a:ln>
            <a:solidFill>
              <a:schemeClr val="tx1">
                <a:alpha val="67000"/>
              </a:schemeClr>
            </a:solidFill>
          </a:ln>
        </p:spPr>
      </p:pic>
      <p:sp>
        <p:nvSpPr>
          <p:cNvPr id="3" name="TextBox 2">
            <a:extLst>
              <a:ext uri="{FF2B5EF4-FFF2-40B4-BE49-F238E27FC236}">
                <a16:creationId xmlns:a16="http://schemas.microsoft.com/office/drawing/2014/main" id="{C817E44E-A376-4108-A162-38000B898433}"/>
              </a:ext>
            </a:extLst>
          </p:cNvPr>
          <p:cNvSpPr txBox="1"/>
          <p:nvPr/>
        </p:nvSpPr>
        <p:spPr>
          <a:xfrm flipH="1">
            <a:off x="5517931" y="2480441"/>
            <a:ext cx="6396978"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R⌀ </a:t>
            </a:r>
            <a:r>
              <a:rPr lang="en-US" sz="2800" dirty="0" smtClean="0"/>
              <a:t>typically </a:t>
            </a:r>
            <a:r>
              <a:rPr lang="en-US" sz="2800" dirty="0"/>
              <a:t>cited as 2-3 but may be as high as 4.9; </a:t>
            </a:r>
            <a:r>
              <a:rPr lang="en-US" sz="2800" dirty="0" smtClean="0"/>
              <a:t>this varies based on population </a:t>
            </a:r>
            <a:r>
              <a:rPr lang="en-US" sz="2800" dirty="0"/>
              <a:t>density and exposure patterns</a:t>
            </a:r>
          </a:p>
          <a:p>
            <a:endParaRPr lang="en-US" sz="2800" dirty="0"/>
          </a:p>
          <a:p>
            <a:pPr marL="285750" indent="-285750">
              <a:buFont typeface="Arial" panose="020B0604020202020204" pitchFamily="34" charset="0"/>
              <a:buChar char="•"/>
            </a:pPr>
            <a:r>
              <a:rPr lang="en-US" sz="2800" dirty="0"/>
              <a:t>Probably about twice as transmissible as influenza</a:t>
            </a:r>
          </a:p>
        </p:txBody>
      </p:sp>
      <p:pic>
        <p:nvPicPr>
          <p:cNvPr id="6" name="Picture 5">
            <a:extLst>
              <a:ext uri="{FF2B5EF4-FFF2-40B4-BE49-F238E27FC236}">
                <a16:creationId xmlns:a16="http://schemas.microsoft.com/office/drawing/2014/main" id="{FBF05F83-D190-4069-995A-CF107ACFCA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162518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8506" y="5952931"/>
            <a:ext cx="4783494" cy="905069"/>
          </a:xfrm>
        </p:spPr>
        <p:txBody>
          <a:bodyPr>
            <a:normAutofit/>
          </a:bodyPr>
          <a:lstStyle/>
          <a:p>
            <a:r>
              <a:rPr lang="en-US" sz="2800" dirty="0" smtClean="0"/>
              <a:t>  </a:t>
            </a:r>
            <a:endParaRPr lang="en-US" sz="2800" dirty="0"/>
          </a:p>
        </p:txBody>
      </p:sp>
      <p:pic>
        <p:nvPicPr>
          <p:cNvPr id="4" name="A72F6AC9-BFC7-4B23-A74A-E6F44910BC63" descr="A72F6AC9-BFC7-4B23-A74A-E6F44910BC6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5412" y="6760"/>
            <a:ext cx="7483150" cy="685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BF05F83-D190-4069-995A-CF107ACFCA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189288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664691" y="113123"/>
            <a:ext cx="6812907" cy="6666369"/>
          </a:xfrm>
        </p:spPr>
      </p:pic>
      <p:pic>
        <p:nvPicPr>
          <p:cNvPr id="4" name="Picture 3">
            <a:extLst>
              <a:ext uri="{FF2B5EF4-FFF2-40B4-BE49-F238E27FC236}">
                <a16:creationId xmlns:a16="http://schemas.microsoft.com/office/drawing/2014/main" id="{FBF05F83-D190-4069-995A-CF107ACFCA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2350667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807854" y="51169"/>
            <a:ext cx="6539345" cy="6806831"/>
          </a:xfrm>
        </p:spPr>
      </p:pic>
      <p:pic>
        <p:nvPicPr>
          <p:cNvPr id="4" name="Picture 3">
            <a:extLst>
              <a:ext uri="{FF2B5EF4-FFF2-40B4-BE49-F238E27FC236}">
                <a16:creationId xmlns:a16="http://schemas.microsoft.com/office/drawing/2014/main" id="{FBF05F83-D190-4069-995A-CF107ACFCA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2148247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4C16-A33F-4F48-84AB-025A5542D3C9}"/>
              </a:ext>
            </a:extLst>
          </p:cNvPr>
          <p:cNvSpPr>
            <a:spLocks noGrp="1"/>
          </p:cNvSpPr>
          <p:nvPr>
            <p:ph type="title"/>
          </p:nvPr>
        </p:nvSpPr>
        <p:spPr/>
        <p:txBody>
          <a:bodyPr/>
          <a:lstStyle/>
          <a:p>
            <a:r>
              <a:rPr lang="en-US" dirty="0" smtClean="0"/>
              <a:t>Typical Disease </a:t>
            </a:r>
            <a:r>
              <a:rPr lang="en-US" dirty="0"/>
              <a:t>Course</a:t>
            </a:r>
          </a:p>
        </p:txBody>
      </p:sp>
      <p:sp>
        <p:nvSpPr>
          <p:cNvPr id="3" name="Content Placeholder 2">
            <a:extLst>
              <a:ext uri="{FF2B5EF4-FFF2-40B4-BE49-F238E27FC236}">
                <a16:creationId xmlns:a16="http://schemas.microsoft.com/office/drawing/2014/main" id="{DBA8865B-CA72-4318-86E3-7AD1EE00FB41}"/>
              </a:ext>
            </a:extLst>
          </p:cNvPr>
          <p:cNvSpPr>
            <a:spLocks noGrp="1"/>
          </p:cNvSpPr>
          <p:nvPr>
            <p:ph idx="1"/>
          </p:nvPr>
        </p:nvSpPr>
        <p:spPr>
          <a:xfrm>
            <a:off x="254000" y="1351279"/>
            <a:ext cx="11582400" cy="5575993"/>
          </a:xfrm>
        </p:spPr>
        <p:txBody>
          <a:bodyPr>
            <a:normAutofit fontScale="77500" lnSpcReduction="20000"/>
          </a:bodyPr>
          <a:lstStyle/>
          <a:p>
            <a:pPr marL="0" indent="0">
              <a:buNone/>
            </a:pPr>
            <a:r>
              <a:rPr lang="en-US" b="1" dirty="0" smtClean="0"/>
              <a:t>Week </a:t>
            </a:r>
            <a:r>
              <a:rPr lang="en-US" b="1" dirty="0"/>
              <a:t>1: </a:t>
            </a:r>
            <a:endParaRPr lang="en-US" b="1" dirty="0" smtClean="0"/>
          </a:p>
          <a:p>
            <a:r>
              <a:rPr lang="en-US" dirty="0" smtClean="0"/>
              <a:t> </a:t>
            </a:r>
            <a:r>
              <a:rPr lang="en-US" dirty="0"/>
              <a:t>(77-98</a:t>
            </a:r>
            <a:r>
              <a:rPr lang="en-US" dirty="0" smtClean="0"/>
              <a:t>%) majority report fever to be intermittent vs. </a:t>
            </a:r>
            <a:r>
              <a:rPr lang="en-US" dirty="0"/>
              <a:t>persistent. </a:t>
            </a:r>
            <a:r>
              <a:rPr lang="en-US" dirty="0" smtClean="0"/>
              <a:t>A</a:t>
            </a:r>
            <a:r>
              <a:rPr lang="en-US" i="1" dirty="0" smtClean="0"/>
              <a:t>bsence </a:t>
            </a:r>
            <a:r>
              <a:rPr lang="en-US" i="1" dirty="0"/>
              <a:t>of </a:t>
            </a:r>
            <a:r>
              <a:rPr lang="en-US" i="1" dirty="0" smtClean="0"/>
              <a:t>fever </a:t>
            </a:r>
            <a:r>
              <a:rPr lang="en-US" i="1" dirty="0"/>
              <a:t>does not exclude </a:t>
            </a:r>
            <a:r>
              <a:rPr lang="en-US" i="1" dirty="0" smtClean="0"/>
              <a:t>COVID-19</a:t>
            </a:r>
          </a:p>
          <a:p>
            <a:r>
              <a:rPr lang="en-US" dirty="0"/>
              <a:t>up to 10% of patients can present initially with gastrointestinal symptoms (e.g. diarrhea, nausea), which </a:t>
            </a:r>
            <a:r>
              <a:rPr lang="en-US" dirty="0" smtClean="0"/>
              <a:t>can </a:t>
            </a:r>
            <a:r>
              <a:rPr lang="en-US" i="1" dirty="0" smtClean="0"/>
              <a:t>precede</a:t>
            </a:r>
            <a:r>
              <a:rPr lang="en-US" dirty="0"/>
              <a:t> the development of fever and dyspnea (</a:t>
            </a:r>
            <a:r>
              <a:rPr lang="en-US" dirty="0">
                <a:hlinkClick r:id="rId2"/>
              </a:rPr>
              <a:t>Wang et al. 2/7/20</a:t>
            </a:r>
            <a:r>
              <a:rPr lang="en-US" dirty="0"/>
              <a:t>).</a:t>
            </a:r>
          </a:p>
          <a:p>
            <a:r>
              <a:rPr lang="en-US" dirty="0" smtClean="0"/>
              <a:t>Weakness/Malaise </a:t>
            </a:r>
            <a:r>
              <a:rPr lang="en-US" dirty="0"/>
              <a:t>(11-52%), </a:t>
            </a:r>
            <a:r>
              <a:rPr lang="en-US" dirty="0" smtClean="0"/>
              <a:t>dry </a:t>
            </a:r>
            <a:r>
              <a:rPr lang="en-US" dirty="0"/>
              <a:t>cough (46-82%), </a:t>
            </a:r>
            <a:r>
              <a:rPr lang="en-US" dirty="0" smtClean="0"/>
              <a:t>shortness </a:t>
            </a:r>
            <a:r>
              <a:rPr lang="en-US" dirty="0"/>
              <a:t>of breath (3-31%),  </a:t>
            </a:r>
            <a:r>
              <a:rPr lang="en-US" dirty="0" smtClean="0"/>
              <a:t>less common: headache, sputum production, </a:t>
            </a:r>
            <a:r>
              <a:rPr lang="en-US" dirty="0"/>
              <a:t>s</a:t>
            </a:r>
            <a:r>
              <a:rPr lang="en-US" dirty="0" smtClean="0"/>
              <a:t>ore throat, nasal </a:t>
            </a:r>
            <a:r>
              <a:rPr lang="en-US" dirty="0"/>
              <a:t>congestion  </a:t>
            </a:r>
          </a:p>
          <a:p>
            <a:pPr lvl="1"/>
            <a:r>
              <a:rPr lang="en-US" dirty="0"/>
              <a:t>80</a:t>
            </a:r>
            <a:r>
              <a:rPr lang="en-US" dirty="0" smtClean="0"/>
              <a:t>% of patients will be </a:t>
            </a:r>
            <a:r>
              <a:rPr lang="en-US" dirty="0"/>
              <a:t>mild/moderate cases.  </a:t>
            </a:r>
            <a:r>
              <a:rPr lang="en-US" dirty="0" smtClean="0"/>
              <a:t>Completely asymptomatic patients are rare. </a:t>
            </a:r>
          </a:p>
          <a:p>
            <a:pPr lvl="1"/>
            <a:r>
              <a:rPr lang="en-US" dirty="0"/>
              <a:t>Physical examination is generally nonspecific.  About 2% of patients may have pharyngitis or tonsil enlargement (</a:t>
            </a:r>
            <a:r>
              <a:rPr lang="en-US" dirty="0">
                <a:hlinkClick r:id="rId3"/>
              </a:rPr>
              <a:t>Guan et al 2/28</a:t>
            </a:r>
            <a:r>
              <a:rPr lang="en-US" dirty="0" smtClean="0"/>
              <a:t>).</a:t>
            </a:r>
          </a:p>
          <a:p>
            <a:pPr lvl="1"/>
            <a:endParaRPr lang="en-US" dirty="0"/>
          </a:p>
          <a:p>
            <a:pPr marL="0" indent="0">
              <a:buNone/>
            </a:pPr>
            <a:r>
              <a:rPr lang="en-US" b="1" dirty="0"/>
              <a:t>Week </a:t>
            </a:r>
            <a:r>
              <a:rPr lang="en-US" b="1" dirty="0" smtClean="0"/>
              <a:t>2:</a:t>
            </a:r>
          </a:p>
          <a:p>
            <a:r>
              <a:rPr lang="en-US" dirty="0" smtClean="0"/>
              <a:t>(</a:t>
            </a:r>
            <a:r>
              <a:rPr lang="en-US" dirty="0"/>
              <a:t>day 6-9): ~ 15% develop </a:t>
            </a:r>
            <a:r>
              <a:rPr lang="en-US" dirty="0" smtClean="0"/>
              <a:t>dyspnea from viral pneumonia requiring hospitalization and supportive </a:t>
            </a:r>
            <a:r>
              <a:rPr lang="en-US" dirty="0"/>
              <a:t>care. </a:t>
            </a:r>
            <a:endParaRPr lang="en-US" dirty="0" smtClean="0"/>
          </a:p>
          <a:p>
            <a:endParaRPr lang="en-US" dirty="0"/>
          </a:p>
          <a:p>
            <a:pPr marL="0" indent="0">
              <a:buNone/>
            </a:pPr>
            <a:r>
              <a:rPr lang="en-US" b="1" dirty="0"/>
              <a:t>Week 2-3: </a:t>
            </a:r>
            <a:endParaRPr lang="en-US" b="1" dirty="0" smtClean="0"/>
          </a:p>
          <a:p>
            <a:r>
              <a:rPr lang="en-US" dirty="0" smtClean="0"/>
              <a:t>5</a:t>
            </a:r>
            <a:r>
              <a:rPr lang="en-US" dirty="0"/>
              <a:t>% of hospitalized patients require ICU, most with </a:t>
            </a:r>
            <a:r>
              <a:rPr lang="en-US" dirty="0" smtClean="0"/>
              <a:t>ARDS. </a:t>
            </a:r>
            <a:r>
              <a:rPr lang="en-US" dirty="0"/>
              <a:t>at least half </a:t>
            </a:r>
            <a:r>
              <a:rPr lang="en-US" dirty="0" smtClean="0"/>
              <a:t>of these patients will require intubation</a:t>
            </a:r>
            <a:r>
              <a:rPr lang="en-US" dirty="0"/>
              <a:t>. Multiorgan failure, </a:t>
            </a:r>
            <a:r>
              <a:rPr lang="en-US" dirty="0" smtClean="0"/>
              <a:t>AKI, and cardiomyopathy </a:t>
            </a:r>
            <a:r>
              <a:rPr lang="en-US" dirty="0"/>
              <a:t>with cardiogenic </a:t>
            </a:r>
            <a:r>
              <a:rPr lang="en-US" dirty="0" smtClean="0"/>
              <a:t>shock are late sequelae.</a:t>
            </a:r>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251214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54481"/>
            <a:ext cx="10927080" cy="702901"/>
          </a:xfrm>
        </p:spPr>
        <p:txBody>
          <a:bodyPr>
            <a:normAutofit/>
          </a:bodyPr>
          <a:lstStyle/>
          <a:p>
            <a:r>
              <a:rPr lang="en-US" dirty="0" smtClean="0"/>
              <a:t>General Prognosis</a:t>
            </a:r>
            <a:endParaRPr lang="en-US" dirty="0"/>
          </a:p>
        </p:txBody>
      </p:sp>
      <p:sp>
        <p:nvSpPr>
          <p:cNvPr id="3" name="Content Placeholder 2"/>
          <p:cNvSpPr>
            <a:spLocks noGrp="1"/>
          </p:cNvSpPr>
          <p:nvPr>
            <p:ph idx="1"/>
          </p:nvPr>
        </p:nvSpPr>
        <p:spPr>
          <a:xfrm>
            <a:off x="426720" y="757382"/>
            <a:ext cx="10927080" cy="5795817"/>
          </a:xfrm>
        </p:spPr>
        <p:txBody>
          <a:bodyPr>
            <a:normAutofit fontScale="92500" lnSpcReduction="10000"/>
          </a:bodyPr>
          <a:lstStyle/>
          <a:p>
            <a:pPr marL="0" indent="0">
              <a:buNone/>
            </a:pPr>
            <a:endParaRPr lang="en-US" dirty="0"/>
          </a:p>
          <a:p>
            <a:pPr marL="0" indent="0">
              <a:buNone/>
            </a:pPr>
            <a:r>
              <a:rPr lang="en-US" dirty="0"/>
              <a:t>(1) It remains unclear what fraction of patients are hospitalized.</a:t>
            </a:r>
          </a:p>
          <a:p>
            <a:pPr lvl="1"/>
            <a:r>
              <a:rPr lang="en-US" dirty="0"/>
              <a:t>There may be lots of patients with mild illness who don't present to medical attention and aren't counted.</a:t>
            </a:r>
          </a:p>
          <a:p>
            <a:pPr lvl="1"/>
            <a:r>
              <a:rPr lang="en-US" dirty="0"/>
              <a:t>The vast majority of infected patients (e.g. &gt;80%) </a:t>
            </a:r>
            <a:r>
              <a:rPr lang="en-US" i="1" dirty="0"/>
              <a:t>don't</a:t>
            </a:r>
            <a:r>
              <a:rPr lang="en-US" dirty="0"/>
              <a:t> get significantly ill and </a:t>
            </a:r>
            <a:r>
              <a:rPr lang="en-US" i="1" dirty="0"/>
              <a:t>w</a:t>
            </a:r>
            <a:r>
              <a:rPr lang="en-US" i="1" dirty="0" smtClean="0"/>
              <a:t>on't</a:t>
            </a:r>
            <a:r>
              <a:rPr lang="en-US" dirty="0"/>
              <a:t> require hospitalization.</a:t>
            </a:r>
          </a:p>
          <a:p>
            <a:pPr marL="0" indent="0">
              <a:buNone/>
            </a:pPr>
            <a:r>
              <a:rPr lang="en-US" dirty="0"/>
              <a:t>(2) Among </a:t>
            </a:r>
            <a:r>
              <a:rPr lang="en-US" i="1" dirty="0"/>
              <a:t>hospitalized</a:t>
            </a:r>
            <a:r>
              <a:rPr lang="en-US" dirty="0"/>
              <a:t> patients (</a:t>
            </a:r>
            <a:r>
              <a:rPr lang="en-US" dirty="0">
                <a:hlinkClick r:id="rId2"/>
              </a:rPr>
              <a:t>Guan et al 2/28</a:t>
            </a:r>
            <a:r>
              <a:rPr lang="en-US" dirty="0"/>
              <a:t>)</a:t>
            </a:r>
          </a:p>
          <a:p>
            <a:pPr lvl="1"/>
            <a:r>
              <a:rPr lang="en-US" dirty="0"/>
              <a:t>~10-20% of patients are admitted to ICU.</a:t>
            </a:r>
          </a:p>
          <a:p>
            <a:pPr lvl="1"/>
            <a:r>
              <a:rPr lang="en-US" dirty="0"/>
              <a:t>~3-10% require intubation.</a:t>
            </a:r>
          </a:p>
          <a:p>
            <a:pPr lvl="1"/>
            <a:r>
              <a:rPr lang="en-US" dirty="0"/>
              <a:t>~2-5% die.</a:t>
            </a:r>
          </a:p>
          <a:p>
            <a:pPr marL="0" indent="0">
              <a:buNone/>
            </a:pPr>
            <a:r>
              <a:rPr lang="en-US" dirty="0"/>
              <a:t>(3) Longer term outcomes:  Prolonged ventilator dependency ?</a:t>
            </a:r>
          </a:p>
          <a:p>
            <a:pPr lvl="1"/>
            <a:r>
              <a:rPr lang="en-US" dirty="0"/>
              <a:t>Patients who survive the initial phases of the illness may still require prolonged ventilator support (possibly developing some radiographic elements of fibrosis)(</a:t>
            </a:r>
            <a:r>
              <a:rPr lang="en-US" dirty="0">
                <a:hlinkClick r:id="rId3"/>
              </a:rPr>
              <a:t>Zhang 2020</a:t>
            </a:r>
            <a:r>
              <a:rPr lang="en-US" dirty="0"/>
              <a:t>).</a:t>
            </a:r>
          </a:p>
          <a:p>
            <a:pPr lvl="1"/>
            <a:r>
              <a:rPr lang="en-US" dirty="0"/>
              <a:t>As the epidemic progresses, an issue which may arise is a large volume of patients unable to wean from mechanical ventilation.</a:t>
            </a:r>
          </a:p>
          <a:p>
            <a:endParaRPr lang="en-US" dirty="0"/>
          </a:p>
        </p:txBody>
      </p:sp>
      <p:pic>
        <p:nvPicPr>
          <p:cNvPr id="4" name="Picture 3"/>
          <p:cNvPicPr>
            <a:picLocks noChangeAspect="1"/>
          </p:cNvPicPr>
          <p:nvPr/>
        </p:nvPicPr>
        <p:blipFill>
          <a:blip r:embed="rId4"/>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954140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a:xfrm>
            <a:off x="838199" y="1429790"/>
            <a:ext cx="10762673" cy="5336770"/>
          </a:xfrm>
        </p:spPr>
        <p:txBody>
          <a:bodyPr>
            <a:normAutofit/>
          </a:bodyPr>
          <a:lstStyle/>
          <a:p>
            <a:r>
              <a:rPr lang="en-US" dirty="0" smtClean="0"/>
              <a:t>Age and pre-existing cardiovascular disease are the biggest risk factors</a:t>
            </a:r>
          </a:p>
          <a:p>
            <a:endParaRPr lang="en-US" dirty="0" smtClean="0"/>
          </a:p>
          <a:p>
            <a:r>
              <a:rPr lang="en-US" dirty="0" smtClean="0"/>
              <a:t>Pediatric populations have done well in the pandemic so far. In the published data from China’s CDC, a review of 72,314 cases showed that only 171 children &lt;10 y/o were found to be COVID19 positive (0.24%). </a:t>
            </a:r>
          </a:p>
          <a:p>
            <a:pPr lvl="1"/>
            <a:r>
              <a:rPr lang="en-US" dirty="0" smtClean="0"/>
              <a:t>3 patients required ICU support, but all 3 patients had pre-existing conditions – </a:t>
            </a:r>
            <a:r>
              <a:rPr lang="en-US" dirty="0" err="1" smtClean="0"/>
              <a:t>hydronephrosis</a:t>
            </a:r>
            <a:r>
              <a:rPr lang="en-US" dirty="0" smtClean="0"/>
              <a:t>, leukemia, and intussusception. </a:t>
            </a:r>
          </a:p>
          <a:p>
            <a:pPr lvl="1"/>
            <a:r>
              <a:rPr lang="en-US" dirty="0" smtClean="0"/>
              <a:t>There has been one death (the 10 month old child who had intussusception and COVID19 died 4 weeks after admission).  </a:t>
            </a:r>
          </a:p>
          <a:p>
            <a:pPr lvl="1"/>
            <a:r>
              <a:rPr lang="en-US" dirty="0" smtClean="0"/>
              <a:t>The study concluded on 3/8/2020. As of that date, 141 of the 171 pediatric patients have been discharged and 29 are in stable condition in general wards. </a:t>
            </a:r>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629248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idx="1"/>
          </p:nvPr>
        </p:nvSpPr>
        <p:spPr/>
        <p:txBody>
          <a:bodyPr/>
          <a:lstStyle/>
          <a:p>
            <a:r>
              <a:rPr lang="en-US" dirty="0"/>
              <a:t>Prolonged mechanical ventilation (2-4 weeks) is common </a:t>
            </a:r>
            <a:endParaRPr lang="en-US" dirty="0" smtClean="0"/>
          </a:p>
          <a:p>
            <a:endParaRPr lang="en-US" dirty="0"/>
          </a:p>
          <a:p>
            <a:r>
              <a:rPr lang="en-US" dirty="0"/>
              <a:t>Findings that seem to correlate with poorer prognosis:</a:t>
            </a:r>
          </a:p>
          <a:p>
            <a:pPr lvl="1"/>
            <a:r>
              <a:rPr lang="en-US" dirty="0"/>
              <a:t>Elevated D-dimer (indicating DIC?), troponin, or CK-MB; </a:t>
            </a:r>
          </a:p>
          <a:p>
            <a:pPr lvl="1"/>
            <a:r>
              <a:rPr lang="en-US" dirty="0"/>
              <a:t>worsening </a:t>
            </a:r>
            <a:r>
              <a:rPr lang="en-US" dirty="0" err="1"/>
              <a:t>lymphopenia</a:t>
            </a:r>
            <a:r>
              <a:rPr lang="en-US" dirty="0"/>
              <a:t> or thrombocytopenia, and </a:t>
            </a:r>
          </a:p>
          <a:p>
            <a:pPr lvl="1"/>
            <a:r>
              <a:rPr lang="en-US" dirty="0"/>
              <a:t>a neutrophil to lymphocyte ratio &gt;3 </a:t>
            </a:r>
          </a:p>
          <a:p>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192911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4C16-A33F-4F48-84AB-025A5542D3C9}"/>
              </a:ext>
            </a:extLst>
          </p:cNvPr>
          <p:cNvSpPr>
            <a:spLocks noGrp="1"/>
          </p:cNvSpPr>
          <p:nvPr>
            <p:ph type="title"/>
          </p:nvPr>
        </p:nvSpPr>
        <p:spPr>
          <a:xfrm>
            <a:off x="518160" y="365125"/>
            <a:ext cx="10835640" cy="1325563"/>
          </a:xfrm>
        </p:spPr>
        <p:txBody>
          <a:bodyPr/>
          <a:lstStyle/>
          <a:p>
            <a:r>
              <a:rPr lang="en-US" dirty="0" smtClean="0"/>
              <a:t>Typical findings:</a:t>
            </a:r>
            <a:endParaRPr lang="en-US" dirty="0"/>
          </a:p>
        </p:txBody>
      </p:sp>
      <p:sp>
        <p:nvSpPr>
          <p:cNvPr id="3" name="Content Placeholder 2">
            <a:extLst>
              <a:ext uri="{FF2B5EF4-FFF2-40B4-BE49-F238E27FC236}">
                <a16:creationId xmlns:a16="http://schemas.microsoft.com/office/drawing/2014/main" id="{DBA8865B-CA72-4318-86E3-7AD1EE00FB41}"/>
              </a:ext>
            </a:extLst>
          </p:cNvPr>
          <p:cNvSpPr>
            <a:spLocks noGrp="1"/>
          </p:cNvSpPr>
          <p:nvPr>
            <p:ph idx="1"/>
          </p:nvPr>
        </p:nvSpPr>
        <p:spPr>
          <a:xfrm>
            <a:off x="518160" y="1524000"/>
            <a:ext cx="11358880" cy="5171440"/>
          </a:xfrm>
        </p:spPr>
        <p:txBody>
          <a:bodyPr>
            <a:normAutofit fontScale="92500" lnSpcReduction="10000"/>
          </a:bodyPr>
          <a:lstStyle/>
          <a:p>
            <a:r>
              <a:rPr lang="en-US" dirty="0"/>
              <a:t>Most Common: </a:t>
            </a:r>
          </a:p>
          <a:p>
            <a:pPr lvl="1"/>
            <a:r>
              <a:rPr lang="en-US" dirty="0" err="1" smtClean="0"/>
              <a:t>Lymphopenia</a:t>
            </a:r>
            <a:r>
              <a:rPr lang="en-US" dirty="0" smtClean="0"/>
              <a:t>, </a:t>
            </a:r>
            <a:r>
              <a:rPr lang="en-US" dirty="0"/>
              <a:t>Low </a:t>
            </a:r>
            <a:r>
              <a:rPr lang="en-US" dirty="0" err="1" smtClean="0"/>
              <a:t>Procalcitonin</a:t>
            </a:r>
            <a:r>
              <a:rPr lang="en-US" dirty="0" smtClean="0"/>
              <a:t>, </a:t>
            </a:r>
            <a:r>
              <a:rPr lang="en-US" dirty="0"/>
              <a:t>CRP </a:t>
            </a:r>
            <a:r>
              <a:rPr lang="en-US" dirty="0" smtClean="0"/>
              <a:t>is often elevated and seems to track disease severity</a:t>
            </a:r>
            <a:endParaRPr lang="en-US" dirty="0"/>
          </a:p>
          <a:p>
            <a:pPr lvl="1"/>
            <a:r>
              <a:rPr lang="en-US" dirty="0"/>
              <a:t>Increased ALT/AST </a:t>
            </a:r>
            <a:r>
              <a:rPr lang="en-US" dirty="0" smtClean="0"/>
              <a:t>in the </a:t>
            </a:r>
            <a:r>
              <a:rPr lang="en-US" dirty="0"/>
              <a:t>70-100 range, Occasional increased </a:t>
            </a:r>
            <a:r>
              <a:rPr lang="en-US" dirty="0" smtClean="0"/>
              <a:t>alkaline phosphatase</a:t>
            </a:r>
            <a:endParaRPr lang="en-US" dirty="0"/>
          </a:p>
          <a:p>
            <a:pPr lvl="1"/>
            <a:r>
              <a:rPr lang="en-US" dirty="0"/>
              <a:t>Mild AKI</a:t>
            </a:r>
          </a:p>
          <a:p>
            <a:r>
              <a:rPr lang="en-US" dirty="0"/>
              <a:t>CXR:</a:t>
            </a:r>
          </a:p>
          <a:p>
            <a:pPr lvl="1"/>
            <a:r>
              <a:rPr lang="en-US" dirty="0"/>
              <a:t>Bilateral patchy or reticular infiltrates, perihilar infiltrates occasionally</a:t>
            </a:r>
          </a:p>
          <a:p>
            <a:r>
              <a:rPr lang="en-US" dirty="0"/>
              <a:t>CT scan </a:t>
            </a:r>
            <a:endParaRPr lang="en-US" dirty="0" smtClean="0"/>
          </a:p>
          <a:p>
            <a:pPr lvl="1"/>
            <a:r>
              <a:rPr lang="en-US" dirty="0" smtClean="0"/>
              <a:t>Bilateral </a:t>
            </a:r>
            <a:r>
              <a:rPr lang="en-US" dirty="0"/>
              <a:t>diffuse ground glass opacities, multifocal patchy consolidation, interstitial </a:t>
            </a:r>
            <a:r>
              <a:rPr lang="en-US" dirty="0" smtClean="0"/>
              <a:t>changes</a:t>
            </a:r>
          </a:p>
          <a:p>
            <a:pPr lvl="1"/>
            <a:r>
              <a:rPr lang="en-US" dirty="0" smtClean="0"/>
              <a:t>Hallmark </a:t>
            </a:r>
            <a:r>
              <a:rPr lang="en-US" dirty="0"/>
              <a:t>finding; present in 86% of hospitalized patients in the case </a:t>
            </a:r>
            <a:r>
              <a:rPr lang="en-US" dirty="0" smtClean="0"/>
              <a:t>series</a:t>
            </a:r>
            <a:endParaRPr lang="en-US" dirty="0"/>
          </a:p>
          <a:p>
            <a:r>
              <a:rPr lang="en-US" dirty="0"/>
              <a:t>ECHO:</a:t>
            </a:r>
          </a:p>
          <a:p>
            <a:pPr lvl="1"/>
            <a:r>
              <a:rPr lang="en-US" dirty="0"/>
              <a:t>Normal EF prior to late-onset sudden cardiogenic shock with EF &lt;10%</a:t>
            </a:r>
          </a:p>
          <a:p>
            <a:pPr lvl="1"/>
            <a:r>
              <a:rPr lang="en-US" dirty="0"/>
              <a:t>No wall motion abnormalities, normal LV </a:t>
            </a:r>
            <a:r>
              <a:rPr lang="en-US" dirty="0" smtClean="0"/>
              <a:t>function.</a:t>
            </a:r>
            <a:endParaRPr lang="en-US" dirty="0"/>
          </a:p>
          <a:p>
            <a:r>
              <a:rPr lang="en-US" dirty="0" smtClean="0"/>
              <a:t>Co-infection is rare </a:t>
            </a:r>
            <a:r>
              <a:rPr lang="en-US" dirty="0"/>
              <a:t>but possible (2%)</a:t>
            </a:r>
          </a:p>
          <a:p>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29631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4C16-A33F-4F48-84AB-025A5542D3C9}"/>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1134" y="-79917"/>
            <a:ext cx="1506747" cy="1508287"/>
          </a:xfrm>
          <a:prstGeom prst="rect">
            <a:avLst/>
          </a:prstGeom>
        </p:spPr>
      </p:pic>
      <p:pic>
        <p:nvPicPr>
          <p:cNvPr id="3074" name="Picture 2" descr="https://i0.wp.com/emcrit.org/wp-content/uploads/2020/03/labsjpg.jpg?resize=675%2C490&amp;ssl=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360" y="91440"/>
            <a:ext cx="9997440" cy="676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7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59451-AC17-4B59-8A8B-DCD6F17A9C7C}"/>
              </a:ext>
            </a:extLst>
          </p:cNvPr>
          <p:cNvSpPr>
            <a:spLocks noGrp="1"/>
          </p:cNvSpPr>
          <p:nvPr>
            <p:ph type="ctrTitle"/>
          </p:nvPr>
        </p:nvSpPr>
        <p:spPr>
          <a:xfrm>
            <a:off x="1052660" y="2235200"/>
            <a:ext cx="3707876" cy="2387600"/>
          </a:xfrm>
        </p:spPr>
        <p:txBody>
          <a:bodyPr>
            <a:normAutofit fontScale="90000"/>
          </a:bodyPr>
          <a:lstStyle/>
          <a:p>
            <a:r>
              <a:rPr lang="en-US" b="1" dirty="0"/>
              <a:t>COVID-19</a:t>
            </a:r>
            <a:br>
              <a:rPr lang="en-US" b="1" dirty="0"/>
            </a:br>
            <a:r>
              <a:rPr lang="en-US" b="1" dirty="0"/>
              <a:t/>
            </a:r>
            <a:br>
              <a:rPr lang="en-US" b="1" dirty="0"/>
            </a:br>
            <a:r>
              <a:rPr lang="en-US" b="1" dirty="0"/>
              <a:t>SARS-CoV-2</a:t>
            </a:r>
            <a:r>
              <a:rPr lang="en-US" dirty="0"/>
              <a:t/>
            </a:r>
            <a:br>
              <a:rPr lang="en-US" dirty="0"/>
            </a:br>
            <a:endParaRPr lang="en-US" dirty="0"/>
          </a:p>
        </p:txBody>
      </p:sp>
      <p:pic>
        <p:nvPicPr>
          <p:cNvPr id="7" name="Picture 6">
            <a:extLst>
              <a:ext uri="{FF2B5EF4-FFF2-40B4-BE49-F238E27FC236}">
                <a16:creationId xmlns:a16="http://schemas.microsoft.com/office/drawing/2014/main" id="{46E1ED9D-564D-416C-B464-9278ACE04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752" y="-84841"/>
            <a:ext cx="6850995" cy="6858000"/>
          </a:xfrm>
          <a:prstGeom prst="rect">
            <a:avLst/>
          </a:prstGeom>
        </p:spPr>
      </p:pic>
      <p:sp>
        <p:nvSpPr>
          <p:cNvPr id="3" name="Callout: Down Arrow 2">
            <a:extLst>
              <a:ext uri="{FF2B5EF4-FFF2-40B4-BE49-F238E27FC236}">
                <a16:creationId xmlns:a16="http://schemas.microsoft.com/office/drawing/2014/main" id="{20964B04-00FF-41A7-A4E3-8E5DEE118741}"/>
              </a:ext>
            </a:extLst>
          </p:cNvPr>
          <p:cNvSpPr/>
          <p:nvPr/>
        </p:nvSpPr>
        <p:spPr>
          <a:xfrm>
            <a:off x="1952441" y="501374"/>
            <a:ext cx="1530626" cy="893417"/>
          </a:xfrm>
          <a:prstGeom prst="down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Disease</a:t>
            </a:r>
          </a:p>
        </p:txBody>
      </p:sp>
      <p:sp>
        <p:nvSpPr>
          <p:cNvPr id="4" name="Callout: Up Arrow 3">
            <a:extLst>
              <a:ext uri="{FF2B5EF4-FFF2-40B4-BE49-F238E27FC236}">
                <a16:creationId xmlns:a16="http://schemas.microsoft.com/office/drawing/2014/main" id="{8799C23B-FF0E-4D2C-BB5F-7EF1AFA910C0}"/>
              </a:ext>
            </a:extLst>
          </p:cNvPr>
          <p:cNvSpPr/>
          <p:nvPr/>
        </p:nvSpPr>
        <p:spPr>
          <a:xfrm>
            <a:off x="2037522" y="4105965"/>
            <a:ext cx="1530626" cy="1033670"/>
          </a:xfrm>
          <a:prstGeom prst="upArrow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Virus Name</a:t>
            </a:r>
          </a:p>
        </p:txBody>
      </p:sp>
    </p:spTree>
    <p:extLst>
      <p:ext uri="{BB962C8B-B14F-4D97-AF65-F5344CB8AC3E}">
        <p14:creationId xmlns:p14="http://schemas.microsoft.com/office/powerpoint/2010/main" val="247812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a:t>
            </a:r>
            <a:endParaRPr lang="en-US" dirty="0"/>
          </a:p>
        </p:txBody>
      </p:sp>
      <p:sp>
        <p:nvSpPr>
          <p:cNvPr id="3" name="Content Placeholder 2"/>
          <p:cNvSpPr>
            <a:spLocks noGrp="1"/>
          </p:cNvSpPr>
          <p:nvPr>
            <p:ph idx="1"/>
          </p:nvPr>
        </p:nvSpPr>
        <p:spPr>
          <a:xfrm>
            <a:off x="838200" y="1432560"/>
            <a:ext cx="10515600" cy="5049520"/>
          </a:xfrm>
        </p:spPr>
        <p:txBody>
          <a:bodyPr>
            <a:normAutofit/>
          </a:bodyPr>
          <a:lstStyle/>
          <a:p>
            <a:pPr marL="0" indent="0">
              <a:buNone/>
            </a:pPr>
            <a:r>
              <a:rPr lang="en-US" b="1" u="sng" dirty="0" smtClean="0"/>
              <a:t>CBC</a:t>
            </a:r>
            <a:endParaRPr lang="en-US" b="1" u="sng" dirty="0"/>
          </a:p>
          <a:p>
            <a:r>
              <a:rPr lang="en-US" dirty="0" smtClean="0"/>
              <a:t>WBC count tends to be normal, but </a:t>
            </a:r>
            <a:r>
              <a:rPr lang="en-US" dirty="0" err="1" smtClean="0"/>
              <a:t>lymphopenia</a:t>
            </a:r>
            <a:r>
              <a:rPr lang="en-US" dirty="0" smtClean="0"/>
              <a:t> </a:t>
            </a:r>
            <a:r>
              <a:rPr lang="en-US" dirty="0"/>
              <a:t>is </a:t>
            </a:r>
            <a:r>
              <a:rPr lang="en-US" dirty="0" smtClean="0"/>
              <a:t>seen </a:t>
            </a:r>
            <a:r>
              <a:rPr lang="en-US" dirty="0"/>
              <a:t>in ~80% of patients (Guan et al 2/28, Yang et al 2/21).</a:t>
            </a:r>
          </a:p>
          <a:p>
            <a:r>
              <a:rPr lang="en-US" dirty="0" smtClean="0"/>
              <a:t>Mild thrombocytopenia </a:t>
            </a:r>
            <a:r>
              <a:rPr lang="en-US" dirty="0"/>
              <a:t>(platelets counts are rarely &lt;100K) </a:t>
            </a:r>
            <a:r>
              <a:rPr lang="en-US" dirty="0" smtClean="0"/>
              <a:t>is a common finding. Lower </a:t>
            </a:r>
            <a:r>
              <a:rPr lang="en-US" dirty="0"/>
              <a:t>platelet count is a poor prognostic sign (</a:t>
            </a:r>
            <a:r>
              <a:rPr lang="en-US" dirty="0" err="1"/>
              <a:t>Ruan</a:t>
            </a:r>
            <a:r>
              <a:rPr lang="en-US" dirty="0"/>
              <a:t> et al 3/3).</a:t>
            </a:r>
          </a:p>
          <a:p>
            <a:pPr marL="0" indent="0">
              <a:buNone/>
            </a:pPr>
            <a:r>
              <a:rPr lang="en-US" b="1" u="sng" dirty="0" smtClean="0"/>
              <a:t>Coagulation </a:t>
            </a:r>
            <a:r>
              <a:rPr lang="en-US" b="1" u="sng" dirty="0"/>
              <a:t>studies</a:t>
            </a:r>
          </a:p>
          <a:p>
            <a:r>
              <a:rPr lang="en-US" dirty="0"/>
              <a:t>Coagulation labs are generally </a:t>
            </a:r>
            <a:r>
              <a:rPr lang="en-US" dirty="0" smtClean="0"/>
              <a:t>normal </a:t>
            </a:r>
            <a:r>
              <a:rPr lang="en-US" dirty="0"/>
              <a:t>upon admission, </a:t>
            </a:r>
            <a:r>
              <a:rPr lang="en-US" dirty="0" smtClean="0"/>
              <a:t>except elevated </a:t>
            </a:r>
            <a:r>
              <a:rPr lang="en-US" dirty="0"/>
              <a:t>D-dimer is commonly </a:t>
            </a:r>
            <a:r>
              <a:rPr lang="en-US" dirty="0" smtClean="0"/>
              <a:t>seen.</a:t>
            </a:r>
            <a:endParaRPr lang="en-US" dirty="0"/>
          </a:p>
          <a:p>
            <a:r>
              <a:rPr lang="en-US" dirty="0"/>
              <a:t>Disseminated intravascular coagulation may evolve over time, correlating with poor prognosis </a:t>
            </a:r>
            <a:r>
              <a:rPr lang="en-US" dirty="0" smtClean="0"/>
              <a:t>(Tang </a:t>
            </a:r>
            <a:r>
              <a:rPr lang="en-US" dirty="0"/>
              <a:t>et al. 2020).</a:t>
            </a:r>
          </a:p>
          <a:p>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00426" y="182401"/>
            <a:ext cx="1506747" cy="1508287"/>
          </a:xfrm>
          <a:prstGeom prst="rect">
            <a:avLst/>
          </a:prstGeom>
        </p:spPr>
      </p:pic>
    </p:spTree>
    <p:extLst>
      <p:ext uri="{BB962C8B-B14F-4D97-AF65-F5344CB8AC3E}">
        <p14:creationId xmlns:p14="http://schemas.microsoft.com/office/powerpoint/2010/main" val="4197241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160" y="365125"/>
            <a:ext cx="11089640" cy="1325563"/>
          </a:xfrm>
        </p:spPr>
        <p:txBody>
          <a:bodyPr/>
          <a:lstStyle/>
          <a:p>
            <a:r>
              <a:rPr lang="en-US" dirty="0" smtClean="0"/>
              <a:t>Labs:</a:t>
            </a:r>
            <a:endParaRPr lang="en-US" dirty="0"/>
          </a:p>
        </p:txBody>
      </p:sp>
      <p:sp>
        <p:nvSpPr>
          <p:cNvPr id="3" name="Content Placeholder 2"/>
          <p:cNvSpPr>
            <a:spLocks noGrp="1"/>
          </p:cNvSpPr>
          <p:nvPr>
            <p:ph idx="1"/>
          </p:nvPr>
        </p:nvSpPr>
        <p:spPr>
          <a:xfrm>
            <a:off x="264160" y="1361440"/>
            <a:ext cx="11562080" cy="5374639"/>
          </a:xfrm>
        </p:spPr>
        <p:txBody>
          <a:bodyPr>
            <a:normAutofit/>
          </a:bodyPr>
          <a:lstStyle/>
          <a:p>
            <a:pPr marL="0" indent="0">
              <a:buNone/>
            </a:pPr>
            <a:r>
              <a:rPr lang="en-US" b="1" dirty="0" smtClean="0"/>
              <a:t>Inflammatory </a:t>
            </a:r>
            <a:r>
              <a:rPr lang="en-US" b="1" dirty="0"/>
              <a:t>markers </a:t>
            </a:r>
            <a:endParaRPr lang="en-US" dirty="0"/>
          </a:p>
          <a:p>
            <a:r>
              <a:rPr lang="en-US" b="1" dirty="0" err="1"/>
              <a:t>Procalcitonin</a:t>
            </a:r>
            <a:endParaRPr lang="en-US" dirty="0"/>
          </a:p>
          <a:p>
            <a:pPr lvl="1"/>
            <a:r>
              <a:rPr lang="en-US" dirty="0"/>
              <a:t>COVID-19 does </a:t>
            </a:r>
            <a:r>
              <a:rPr lang="en-US" i="1" dirty="0"/>
              <a:t>not </a:t>
            </a:r>
            <a:r>
              <a:rPr lang="en-US" dirty="0"/>
              <a:t>appear to </a:t>
            </a:r>
            <a:r>
              <a:rPr lang="en-US" dirty="0" smtClean="0"/>
              <a:t>increase </a:t>
            </a:r>
            <a:r>
              <a:rPr lang="en-US" dirty="0" err="1"/>
              <a:t>procalcitonin</a:t>
            </a:r>
            <a:r>
              <a:rPr lang="en-US" dirty="0"/>
              <a:t>.  T</a:t>
            </a:r>
            <a:r>
              <a:rPr lang="en-US" dirty="0" smtClean="0"/>
              <a:t>he </a:t>
            </a:r>
            <a:r>
              <a:rPr lang="en-US" dirty="0"/>
              <a:t>largest series found that </a:t>
            </a:r>
            <a:r>
              <a:rPr lang="en-US" dirty="0" err="1"/>
              <a:t>procalcitonin</a:t>
            </a:r>
            <a:r>
              <a:rPr lang="en-US" dirty="0"/>
              <a:t> levels were &lt;0.5 in 95% of patients (</a:t>
            </a:r>
            <a:r>
              <a:rPr lang="en-US" dirty="0">
                <a:hlinkClick r:id="rId2"/>
              </a:rPr>
              <a:t>Guan et al 2/28</a:t>
            </a:r>
            <a:r>
              <a:rPr lang="en-US" dirty="0"/>
              <a:t>).</a:t>
            </a:r>
          </a:p>
          <a:p>
            <a:pPr lvl="1"/>
            <a:r>
              <a:rPr lang="en-US" dirty="0" smtClean="0"/>
              <a:t>Elevated </a:t>
            </a:r>
            <a:r>
              <a:rPr lang="en-US" dirty="0" err="1" smtClean="0"/>
              <a:t>procalcitonin</a:t>
            </a:r>
            <a:r>
              <a:rPr lang="en-US" dirty="0" smtClean="0"/>
              <a:t> </a:t>
            </a:r>
            <a:r>
              <a:rPr lang="en-US" dirty="0"/>
              <a:t>may suggest an alternative diagnosis (e.g. pure bacterial pneumonia).  For patients who </a:t>
            </a:r>
            <a:r>
              <a:rPr lang="en-US" dirty="0" smtClean="0"/>
              <a:t>are COVID-19 positive, </a:t>
            </a:r>
            <a:r>
              <a:rPr lang="en-US" dirty="0" err="1"/>
              <a:t>procalcitonin</a:t>
            </a:r>
            <a:r>
              <a:rPr lang="en-US" dirty="0"/>
              <a:t> elevation may suggest a superimposed bacterial infection</a:t>
            </a:r>
            <a:r>
              <a:rPr lang="en-US" dirty="0" smtClean="0"/>
              <a:t>.</a:t>
            </a:r>
          </a:p>
          <a:p>
            <a:pPr lvl="1"/>
            <a:endParaRPr lang="en-US" dirty="0"/>
          </a:p>
          <a:p>
            <a:r>
              <a:rPr lang="en-US" b="1" dirty="0"/>
              <a:t>C-reactive protein (CRP)</a:t>
            </a:r>
            <a:endParaRPr lang="en-US" dirty="0"/>
          </a:p>
          <a:p>
            <a:pPr lvl="1"/>
            <a:r>
              <a:rPr lang="en-US" dirty="0"/>
              <a:t>COVID-19 increases CRP.  This seems to track with disease severity and prognosis.  In a patient with severe respiratory failure and a </a:t>
            </a:r>
            <a:r>
              <a:rPr lang="en-US" i="1" dirty="0"/>
              <a:t>normal</a:t>
            </a:r>
            <a:r>
              <a:rPr lang="en-US" dirty="0"/>
              <a:t> CRP, consider non-COVID etiologies (such as heart failure).</a:t>
            </a:r>
          </a:p>
          <a:p>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00426" y="50321"/>
            <a:ext cx="1506747" cy="1508287"/>
          </a:xfrm>
          <a:prstGeom prst="rect">
            <a:avLst/>
          </a:prstGeom>
        </p:spPr>
      </p:pic>
    </p:spTree>
    <p:extLst>
      <p:ext uri="{BB962C8B-B14F-4D97-AF65-F5344CB8AC3E}">
        <p14:creationId xmlns:p14="http://schemas.microsoft.com/office/powerpoint/2010/main" val="54803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Labs:</a:t>
            </a:r>
            <a:endParaRPr lang="en-US" dirty="0"/>
          </a:p>
        </p:txBody>
      </p:sp>
      <p:sp>
        <p:nvSpPr>
          <p:cNvPr id="3" name="Content Placeholder 2"/>
          <p:cNvSpPr>
            <a:spLocks noGrp="1"/>
          </p:cNvSpPr>
          <p:nvPr>
            <p:ph idx="1"/>
          </p:nvPr>
        </p:nvSpPr>
        <p:spPr>
          <a:xfrm>
            <a:off x="838200" y="1825625"/>
            <a:ext cx="10515600" cy="4892416"/>
          </a:xfrm>
        </p:spPr>
        <p:txBody>
          <a:bodyPr>
            <a:normAutofit lnSpcReduction="10000"/>
          </a:bodyPr>
          <a:lstStyle/>
          <a:p>
            <a:pPr marL="0" indent="0">
              <a:buNone/>
            </a:pPr>
            <a:r>
              <a:rPr lang="en-US" b="1" dirty="0"/>
              <a:t>T</a:t>
            </a:r>
            <a:r>
              <a:rPr lang="en-US" b="1" dirty="0" smtClean="0"/>
              <a:t>roponin </a:t>
            </a:r>
            <a:r>
              <a:rPr lang="en-US" b="1" dirty="0"/>
              <a:t>elevation</a:t>
            </a:r>
            <a:endParaRPr lang="en-US" dirty="0"/>
          </a:p>
          <a:p>
            <a:r>
              <a:rPr lang="en-US" dirty="0"/>
              <a:t>Elevated troponin is </a:t>
            </a:r>
            <a:r>
              <a:rPr lang="en-US" dirty="0" smtClean="0"/>
              <a:t>common, specially high-sensitivity troponin.</a:t>
            </a:r>
            <a:r>
              <a:rPr lang="en-US" dirty="0"/>
              <a:t>  This is a strong predictor of mortality (as is generally true for troponin elevation among critically ill patients).</a:t>
            </a:r>
          </a:p>
          <a:p>
            <a:r>
              <a:rPr lang="en-US" dirty="0"/>
              <a:t>Troponin elevation generally doesn't represent a type-I (plaque rupture) myocardial infarction.  As such, these elevations require no specific therapy.</a:t>
            </a:r>
          </a:p>
          <a:p>
            <a:r>
              <a:rPr lang="en-US" dirty="0"/>
              <a:t>The value of measuring and cycling troponin is dubious.  Evaluation should probably focus on EKG findings, because EKG findings of coronary occlusion would much greater implications for clinical management (true coronary occlusion is probably rare, but </a:t>
            </a:r>
            <a:r>
              <a:rPr lang="en-US" dirty="0" smtClean="0"/>
              <a:t>can </a:t>
            </a:r>
            <a:r>
              <a:rPr lang="en-US" dirty="0"/>
              <a:t>occur in any patient under physiologic stress).</a:t>
            </a:r>
          </a:p>
          <a:p>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361131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Labs</a:t>
            </a:r>
            <a:r>
              <a:rPr lang="en-US" dirty="0"/>
              <a:t/>
            </a:r>
            <a:br>
              <a:rPr lang="en-US" dirty="0"/>
            </a:br>
            <a:endParaRPr lang="en-US" dirty="0"/>
          </a:p>
        </p:txBody>
      </p:sp>
      <p:sp>
        <p:nvSpPr>
          <p:cNvPr id="3" name="Content Placeholder 2"/>
          <p:cNvSpPr>
            <a:spLocks noGrp="1"/>
          </p:cNvSpPr>
          <p:nvPr>
            <p:ph idx="1"/>
          </p:nvPr>
        </p:nvSpPr>
        <p:spPr>
          <a:xfrm>
            <a:off x="304800" y="1690688"/>
            <a:ext cx="11765280" cy="5347420"/>
          </a:xfrm>
        </p:spPr>
        <p:txBody>
          <a:bodyPr>
            <a:normAutofit fontScale="92500" lnSpcReduction="20000"/>
          </a:bodyPr>
          <a:lstStyle/>
          <a:p>
            <a:r>
              <a:rPr lang="en-US" sz="3000" dirty="0" smtClean="0"/>
              <a:t>Respiratory </a:t>
            </a:r>
            <a:r>
              <a:rPr lang="en-US" sz="3000" dirty="0" err="1" smtClean="0"/>
              <a:t>BioFire</a:t>
            </a:r>
            <a:r>
              <a:rPr lang="en-US" sz="3000" dirty="0" smtClean="0"/>
              <a:t>/Rapid Respiratory Panel may </a:t>
            </a:r>
            <a:r>
              <a:rPr lang="en-US" sz="3000" dirty="0"/>
              <a:t>be helpful.  Detection of other respiratory viruses doesn't </a:t>
            </a:r>
            <a:r>
              <a:rPr lang="en-US" sz="3000" dirty="0" smtClean="0"/>
              <a:t>exclude</a:t>
            </a:r>
            <a:r>
              <a:rPr lang="en-US" sz="3000" dirty="0"/>
              <a:t> </a:t>
            </a:r>
            <a:r>
              <a:rPr lang="en-US" sz="3000" dirty="0" smtClean="0"/>
              <a:t>co-infection </a:t>
            </a:r>
            <a:r>
              <a:rPr lang="en-US" sz="3000" dirty="0"/>
              <a:t>with </a:t>
            </a:r>
            <a:r>
              <a:rPr lang="en-US" sz="3000" dirty="0" smtClean="0"/>
              <a:t>COVID-19, but co-infection is rare (~2%) and </a:t>
            </a:r>
            <a:r>
              <a:rPr lang="en-US" sz="3000" dirty="0"/>
              <a:t>an alternative explanation for the patient's </a:t>
            </a:r>
            <a:r>
              <a:rPr lang="en-US" sz="3000" dirty="0" smtClean="0"/>
              <a:t>symptoms reduces </a:t>
            </a:r>
            <a:r>
              <a:rPr lang="en-US" sz="3000" dirty="0"/>
              <a:t>the index of suspicion for COVID-19 </a:t>
            </a:r>
            <a:r>
              <a:rPr lang="en-US" sz="3000" i="1" dirty="0"/>
              <a:t>substantially</a:t>
            </a:r>
            <a:r>
              <a:rPr lang="en-US" sz="3000" dirty="0" smtClean="0"/>
              <a:t>.</a:t>
            </a:r>
          </a:p>
          <a:p>
            <a:pPr marL="0" indent="0">
              <a:buNone/>
            </a:pPr>
            <a:endParaRPr lang="en-US" sz="3000" dirty="0"/>
          </a:p>
          <a:p>
            <a:r>
              <a:rPr lang="en-US" sz="3000" dirty="0"/>
              <a:t>Conventional viral panels available in </a:t>
            </a:r>
            <a:r>
              <a:rPr lang="en-US" sz="3000" dirty="0" smtClean="0"/>
              <a:t>hospitals </a:t>
            </a:r>
            <a:r>
              <a:rPr lang="en-US" sz="3000" dirty="0"/>
              <a:t>will test for “coronavirus</a:t>
            </a:r>
            <a:r>
              <a:rPr lang="en-US" sz="3000" dirty="0" smtClean="0"/>
              <a:t>.”</a:t>
            </a:r>
            <a:endParaRPr lang="en-US" sz="3000" dirty="0"/>
          </a:p>
          <a:p>
            <a:pPr lvl="1"/>
            <a:r>
              <a:rPr lang="en-US" sz="3000" dirty="0"/>
              <a:t>This PCR test for “coronavirus” is designed to evaluate for </a:t>
            </a:r>
            <a:r>
              <a:rPr lang="en-US" sz="3000" dirty="0" smtClean="0"/>
              <a:t>the four normal coronaviruses </a:t>
            </a:r>
            <a:r>
              <a:rPr lang="en-US" sz="3000" dirty="0"/>
              <a:t>which usually cause mild illness</a:t>
            </a:r>
            <a:r>
              <a:rPr lang="en-US" sz="3000" dirty="0" smtClean="0"/>
              <a:t>. This test will NOT work for the novel coronaviruses, including COVID-19</a:t>
            </a:r>
            <a:endParaRPr lang="en-US" sz="3000" dirty="0"/>
          </a:p>
          <a:p>
            <a:pPr lvl="1"/>
            <a:r>
              <a:rPr lang="en-US" sz="3000" dirty="0" smtClean="0"/>
              <a:t>However, there is evidence that </a:t>
            </a:r>
            <a:r>
              <a:rPr lang="en-US" sz="3000" dirty="0"/>
              <a:t>a positive conventional test for “coronavirus” actually makes it </a:t>
            </a:r>
            <a:r>
              <a:rPr lang="en-US" sz="3000" i="1" dirty="0"/>
              <a:t>less</a:t>
            </a:r>
            <a:r>
              <a:rPr lang="en-US" sz="3000" dirty="0"/>
              <a:t> </a:t>
            </a:r>
            <a:r>
              <a:rPr lang="en-US" sz="3000" i="1" dirty="0"/>
              <a:t>likely</a:t>
            </a:r>
            <a:r>
              <a:rPr lang="en-US" sz="3000" dirty="0"/>
              <a:t> that the patient has COVID-19</a:t>
            </a:r>
            <a:r>
              <a:rPr lang="en-US" sz="3000" dirty="0" smtClean="0"/>
              <a:t>.</a:t>
            </a:r>
          </a:p>
          <a:p>
            <a:pPr marL="457200" lvl="1" indent="0">
              <a:buNone/>
            </a:pPr>
            <a:endParaRPr lang="en-US" sz="3000" dirty="0"/>
          </a:p>
          <a:p>
            <a:r>
              <a:rPr lang="en-US" sz="3000" dirty="0"/>
              <a:t>Blood cultures should be </a:t>
            </a:r>
            <a:r>
              <a:rPr lang="en-US" sz="3000" dirty="0" smtClean="0"/>
              <a:t>performed </a:t>
            </a:r>
            <a:r>
              <a:rPr lang="en-US" sz="3000" dirty="0"/>
              <a:t>as per usual indications.</a:t>
            </a:r>
          </a:p>
          <a:p>
            <a:pPr marL="0" indent="0">
              <a:buNone/>
            </a:pPr>
            <a:r>
              <a:rPr lang="en-US" dirty="0"/>
              <a:t/>
            </a:r>
            <a:br>
              <a:rPr lang="en-US" dirty="0"/>
            </a:br>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00426" y="50321"/>
            <a:ext cx="1506747" cy="1508287"/>
          </a:xfrm>
          <a:prstGeom prst="rect">
            <a:avLst/>
          </a:prstGeom>
        </p:spPr>
      </p:pic>
    </p:spTree>
    <p:extLst>
      <p:ext uri="{BB962C8B-B14F-4D97-AF65-F5344CB8AC3E}">
        <p14:creationId xmlns:p14="http://schemas.microsoft.com/office/powerpoint/2010/main" val="2980626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a:t>
            </a:r>
            <a:endParaRPr lang="en-US" dirty="0"/>
          </a:p>
        </p:txBody>
      </p:sp>
      <p:sp>
        <p:nvSpPr>
          <p:cNvPr id="3" name="Content Placeholder 2"/>
          <p:cNvSpPr>
            <a:spLocks noGrp="1"/>
          </p:cNvSpPr>
          <p:nvPr>
            <p:ph idx="1"/>
          </p:nvPr>
        </p:nvSpPr>
        <p:spPr>
          <a:xfrm>
            <a:off x="254000" y="1558608"/>
            <a:ext cx="11501120" cy="5299392"/>
          </a:xfrm>
        </p:spPr>
        <p:txBody>
          <a:bodyPr>
            <a:normAutofit/>
          </a:bodyPr>
          <a:lstStyle/>
          <a:p>
            <a:r>
              <a:rPr lang="en-US" dirty="0"/>
              <a:t>The typical finding is patchy ground glass opacities, which tend to be predominantly peripheral and basal (</a:t>
            </a:r>
            <a:r>
              <a:rPr lang="en-US" dirty="0">
                <a:hlinkClick r:id="rId2"/>
              </a:rPr>
              <a:t>Shi et al 2/24</a:t>
            </a:r>
            <a:r>
              <a:rPr lang="en-US" dirty="0"/>
              <a:t>).  The number of involved lung segments increases with more severe disease.  Over time, patchy ground glass opacities may coalesce into more dense consolidation.</a:t>
            </a:r>
          </a:p>
          <a:p>
            <a:r>
              <a:rPr lang="en-US" dirty="0"/>
              <a:t>Infiltrates may be subtle on chest </a:t>
            </a:r>
            <a:r>
              <a:rPr lang="en-US" dirty="0" smtClean="0"/>
              <a:t>X-ray</a:t>
            </a:r>
            <a:endParaRPr lang="en-US" dirty="0"/>
          </a:p>
          <a:p>
            <a:r>
              <a:rPr lang="en-US" dirty="0"/>
              <a:t>Findings which </a:t>
            </a:r>
            <a:r>
              <a:rPr lang="en-US" i="1" dirty="0"/>
              <a:t>aren't</a:t>
            </a:r>
            <a:r>
              <a:rPr lang="en-US" dirty="0"/>
              <a:t> commonly seen, and might argue for an alternative or superimposed diagnosis:</a:t>
            </a:r>
          </a:p>
          <a:p>
            <a:pPr lvl="1"/>
            <a:r>
              <a:rPr lang="en-US" dirty="0"/>
              <a:t>Pleural effusion is uncommon (seen in only ~5%).</a:t>
            </a:r>
          </a:p>
          <a:p>
            <a:pPr lvl="1"/>
            <a:r>
              <a:rPr lang="en-US" dirty="0"/>
              <a:t>COVID-19 doesn't appear to cause masses, cavitation, or lymphadenopathy.</a:t>
            </a:r>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00426" y="50321"/>
            <a:ext cx="1506747" cy="1508287"/>
          </a:xfrm>
          <a:prstGeom prst="rect">
            <a:avLst/>
          </a:prstGeom>
        </p:spPr>
      </p:pic>
    </p:spTree>
    <p:extLst>
      <p:ext uri="{BB962C8B-B14F-4D97-AF65-F5344CB8AC3E}">
        <p14:creationId xmlns:p14="http://schemas.microsoft.com/office/powerpoint/2010/main" val="3958881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features/considerations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Cardiomyopathy</a:t>
            </a:r>
            <a:endParaRPr lang="en-US" dirty="0"/>
          </a:p>
          <a:p>
            <a:r>
              <a:rPr lang="en-US" dirty="0"/>
              <a:t>Fulminant cardiomyopathy can occur.  This may be a </a:t>
            </a:r>
            <a:r>
              <a:rPr lang="en-US" i="1" dirty="0"/>
              <a:t>late</a:t>
            </a:r>
            <a:r>
              <a:rPr lang="en-US" dirty="0"/>
              <a:t> feature, which can occur even after patients are recovering from respiratory failure.</a:t>
            </a:r>
          </a:p>
          <a:p>
            <a:r>
              <a:rPr lang="en-US" dirty="0"/>
              <a:t>Cardiogenic shock appears to be an important cause of death, contributing to ~7-33% of deaths (</a:t>
            </a:r>
            <a:r>
              <a:rPr lang="en-US" dirty="0" err="1">
                <a:hlinkClick r:id="rId2"/>
              </a:rPr>
              <a:t>Ruan</a:t>
            </a:r>
            <a:r>
              <a:rPr lang="en-US" dirty="0">
                <a:hlinkClick r:id="rId2"/>
              </a:rPr>
              <a:t> 3/3/20</a:t>
            </a:r>
            <a:r>
              <a:rPr lang="en-US" dirty="0"/>
              <a:t>).</a:t>
            </a:r>
          </a:p>
          <a:p>
            <a:r>
              <a:rPr lang="en-US" dirty="0"/>
              <a:t>It's unclear whether this represents a viral cardiomyopathy (virus </a:t>
            </a:r>
            <a:r>
              <a:rPr lang="en-US" i="1" dirty="0"/>
              <a:t>can</a:t>
            </a:r>
            <a:r>
              <a:rPr lang="en-US" dirty="0"/>
              <a:t> be recovered from myocardial tissue), stress cardiomyopathy, or cardiac dysfunction due to cytokine storm (i.e., a feature of virus-induced </a:t>
            </a:r>
            <a:r>
              <a:rPr lang="en-US" dirty="0" err="1"/>
              <a:t>hemophagocytic</a:t>
            </a:r>
            <a:r>
              <a:rPr lang="en-US" dirty="0"/>
              <a:t> </a:t>
            </a:r>
            <a:r>
              <a:rPr lang="en-US" dirty="0" err="1"/>
              <a:t>lymphohistiocytosis</a:t>
            </a:r>
            <a:r>
              <a:rPr lang="en-US" dirty="0"/>
              <a:t>).</a:t>
            </a:r>
          </a:p>
          <a:p>
            <a:pPr marL="0" indent="0">
              <a:buNone/>
            </a:pPr>
            <a:r>
              <a:rPr lang="en-US" dirty="0"/>
              <a:t/>
            </a:r>
            <a:br>
              <a:rPr lang="en-US" dirty="0"/>
            </a:br>
            <a:endParaRPr lang="en-US" dirty="0"/>
          </a:p>
        </p:txBody>
      </p:sp>
      <p:pic>
        <p:nvPicPr>
          <p:cNvPr id="4" name="Picture 3"/>
          <p:cNvPicPr>
            <a:picLocks noChangeAspect="1"/>
          </p:cNvPicPr>
          <p:nvPr/>
        </p:nvPicPr>
        <p:blipFill>
          <a:blip r:embed="rId3"/>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3648422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AKI/Renal failure</a:t>
            </a:r>
            <a:endParaRPr lang="en-US" dirty="0"/>
          </a:p>
        </p:txBody>
      </p:sp>
      <p:sp>
        <p:nvSpPr>
          <p:cNvPr id="3" name="Content Placeholder 2"/>
          <p:cNvSpPr>
            <a:spLocks noGrp="1"/>
          </p:cNvSpPr>
          <p:nvPr>
            <p:ph idx="1"/>
          </p:nvPr>
        </p:nvSpPr>
        <p:spPr>
          <a:xfrm>
            <a:off x="838200" y="1690688"/>
            <a:ext cx="10515600" cy="5092667"/>
          </a:xfrm>
        </p:spPr>
        <p:txBody>
          <a:bodyPr/>
          <a:lstStyle/>
          <a:p>
            <a:r>
              <a:rPr lang="en-US" dirty="0"/>
              <a:t>Renal failure requiring dialysis is reported in a subset of patients admitted to ICU.</a:t>
            </a:r>
          </a:p>
          <a:p>
            <a:r>
              <a:rPr lang="en-US" dirty="0"/>
              <a:t>The exact mechanism is unclear at this point, but some conjectures may be reached based on SARS (</a:t>
            </a:r>
            <a:r>
              <a:rPr lang="en-US" dirty="0">
                <a:hlinkClick r:id="rId2"/>
              </a:rPr>
              <a:t>Chu et al. 2005</a:t>
            </a:r>
            <a:r>
              <a:rPr lang="en-US" dirty="0"/>
              <a:t>).</a:t>
            </a:r>
          </a:p>
          <a:p>
            <a:pPr lvl="1"/>
            <a:r>
              <a:rPr lang="en-US" dirty="0"/>
              <a:t>SARS causes renal failure in ~7% of patients.  </a:t>
            </a:r>
            <a:r>
              <a:rPr lang="en-US" dirty="0" smtClean="0"/>
              <a:t>Pathology is acute </a:t>
            </a:r>
            <a:r>
              <a:rPr lang="en-US" dirty="0"/>
              <a:t>tubular necrosis, </a:t>
            </a:r>
            <a:r>
              <a:rPr lang="en-US" dirty="0" smtClean="0"/>
              <a:t>likely from multi-organ </a:t>
            </a:r>
            <a:r>
              <a:rPr lang="en-US" dirty="0"/>
              <a:t>failure.  R</a:t>
            </a:r>
            <a:r>
              <a:rPr lang="en-US" dirty="0" smtClean="0"/>
              <a:t>habdomyolysis </a:t>
            </a:r>
            <a:r>
              <a:rPr lang="en-US" dirty="0"/>
              <a:t>may have contributed as well.  Renal failure correlates with a poor overall prognosis (92% mortality with renal failure versus 9% without).  In multivariable analysis, renal failure was the strongest predictor of mortality (more-so even than ARDS).</a:t>
            </a:r>
          </a:p>
          <a:p>
            <a:endParaRPr lang="en-US" dirty="0"/>
          </a:p>
        </p:txBody>
      </p:sp>
      <p:pic>
        <p:nvPicPr>
          <p:cNvPr id="4" name="Picture 3"/>
          <p:cNvPicPr>
            <a:picLocks noChangeAspect="1"/>
          </p:cNvPicPr>
          <p:nvPr/>
        </p:nvPicPr>
        <p:blipFill>
          <a:blip r:embed="rId3"/>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6991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i2.wp.com/emcrit.org/wp-content/uploads/2020/03/respsuppcovid.jpg?resize=550%2C452&amp;ss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3544" y="0"/>
            <a:ext cx="834491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3C4ED04-B536-4EEB-860D-A03D966FA1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00425" y="79798"/>
            <a:ext cx="1506747" cy="1508287"/>
          </a:xfrm>
          <a:prstGeom prst="rect">
            <a:avLst/>
          </a:prstGeom>
        </p:spPr>
      </p:pic>
    </p:spTree>
    <p:extLst>
      <p:ext uri="{BB962C8B-B14F-4D97-AF65-F5344CB8AC3E}">
        <p14:creationId xmlns:p14="http://schemas.microsoft.com/office/powerpoint/2010/main" val="3294942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Supportive Therapy - High flow nasal cannula?</a:t>
            </a:r>
            <a:endParaRPr lang="en-US" sz="4000" dirty="0"/>
          </a:p>
        </p:txBody>
      </p:sp>
      <p:sp>
        <p:nvSpPr>
          <p:cNvPr id="3" name="Content Placeholder 2"/>
          <p:cNvSpPr>
            <a:spLocks noGrp="1"/>
          </p:cNvSpPr>
          <p:nvPr>
            <p:ph idx="1"/>
          </p:nvPr>
        </p:nvSpPr>
        <p:spPr>
          <a:xfrm>
            <a:off x="264160" y="1560324"/>
            <a:ext cx="11663680" cy="5384799"/>
          </a:xfrm>
        </p:spPr>
        <p:txBody>
          <a:bodyPr>
            <a:normAutofit/>
          </a:bodyPr>
          <a:lstStyle/>
          <a:p>
            <a:r>
              <a:rPr lang="en-US" b="1" dirty="0" smtClean="0"/>
              <a:t>Considered when patients “fail” on low flow oxygen via nasal cannula </a:t>
            </a:r>
          </a:p>
          <a:p>
            <a:endParaRPr lang="en-US" dirty="0"/>
          </a:p>
          <a:p>
            <a:r>
              <a:rPr lang="en-US" dirty="0" smtClean="0"/>
              <a:t>Concerns have been raised </a:t>
            </a:r>
            <a:r>
              <a:rPr lang="en-US" dirty="0"/>
              <a:t>that using HFNC could increase the risk of viral </a:t>
            </a:r>
            <a:r>
              <a:rPr lang="en-US" dirty="0" smtClean="0"/>
              <a:t>transmission, but there </a:t>
            </a:r>
            <a:r>
              <a:rPr lang="en-US" dirty="0"/>
              <a:t>is no solid evidence to support </a:t>
            </a:r>
            <a:r>
              <a:rPr lang="en-US" dirty="0" smtClean="0"/>
              <a:t>this. </a:t>
            </a:r>
          </a:p>
          <a:p>
            <a:endParaRPr lang="en-US" dirty="0" smtClean="0"/>
          </a:p>
          <a:p>
            <a:r>
              <a:rPr lang="en-US" dirty="0" smtClean="0">
                <a:hlinkClick r:id="rId2"/>
              </a:rPr>
              <a:t>WHO </a:t>
            </a:r>
            <a:r>
              <a:rPr lang="en-US" dirty="0">
                <a:hlinkClick r:id="rId2"/>
              </a:rPr>
              <a:t>guidelines on COVID-19</a:t>
            </a:r>
            <a:r>
              <a:rPr lang="en-US" dirty="0"/>
              <a:t> state that “Recent publications suggest that newer HFNC and NIV systems with good interface fitting do not create widespread dispersion of exhaled air and therefore should be associated with low risk of airborne transmission.”</a:t>
            </a:r>
          </a:p>
          <a:p>
            <a:endParaRPr lang="en-US" dirty="0"/>
          </a:p>
        </p:txBody>
      </p:sp>
      <p:pic>
        <p:nvPicPr>
          <p:cNvPr id="4" name="Picture 3"/>
          <p:cNvPicPr>
            <a:picLocks noChangeAspect="1"/>
          </p:cNvPicPr>
          <p:nvPr/>
        </p:nvPicPr>
        <p:blipFill>
          <a:blip r:embed="rId3"/>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1502406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455" y="365126"/>
            <a:ext cx="10984345" cy="937202"/>
          </a:xfrm>
        </p:spPr>
        <p:txBody>
          <a:bodyPr/>
          <a:lstStyle/>
          <a:p>
            <a:r>
              <a:rPr lang="en-US" dirty="0" smtClean="0"/>
              <a:t>High Flow Nasal Cannula</a:t>
            </a:r>
            <a:endParaRPr lang="en-US" dirty="0"/>
          </a:p>
        </p:txBody>
      </p:sp>
      <p:sp>
        <p:nvSpPr>
          <p:cNvPr id="3" name="Content Placeholder 2"/>
          <p:cNvSpPr>
            <a:spLocks noGrp="1"/>
          </p:cNvSpPr>
          <p:nvPr>
            <p:ph idx="1"/>
          </p:nvPr>
        </p:nvSpPr>
        <p:spPr>
          <a:xfrm>
            <a:off x="304800" y="1450108"/>
            <a:ext cx="11049000" cy="5407891"/>
          </a:xfrm>
        </p:spPr>
        <p:txBody>
          <a:bodyPr>
            <a:normAutofit fontScale="92500" lnSpcReduction="10000"/>
          </a:bodyPr>
          <a:lstStyle/>
          <a:p>
            <a:r>
              <a:rPr lang="en-US" dirty="0"/>
              <a:t>Other reasons that HFNC might </a:t>
            </a:r>
            <a:r>
              <a:rPr lang="en-US" i="1" dirty="0"/>
              <a:t>not</a:t>
            </a:r>
            <a:r>
              <a:rPr lang="en-US" dirty="0"/>
              <a:t> increase viral transmission are:</a:t>
            </a:r>
          </a:p>
          <a:p>
            <a:pPr lvl="1"/>
            <a:r>
              <a:rPr lang="en-US" dirty="0"/>
              <a:t>HFNC supplies gas at a rate of ~40-60 liters/minute, whereas a normal cough achieves flow rates of ~400 liters/minute (</a:t>
            </a:r>
            <a:r>
              <a:rPr lang="en-US" dirty="0" err="1">
                <a:hlinkClick r:id="rId2"/>
              </a:rPr>
              <a:t>Mellies</a:t>
            </a:r>
            <a:r>
              <a:rPr lang="en-US" dirty="0">
                <a:hlinkClick r:id="rId2"/>
              </a:rPr>
              <a:t> 2014</a:t>
            </a:r>
            <a:r>
              <a:rPr lang="en-US" dirty="0"/>
              <a:t>). </a:t>
            </a:r>
          </a:p>
          <a:p>
            <a:pPr lvl="1"/>
            <a:r>
              <a:rPr lang="en-US" dirty="0"/>
              <a:t>HFNC requires less maintenance than invasive mechanical ventilation. </a:t>
            </a:r>
          </a:p>
          <a:p>
            <a:pPr lvl="1"/>
            <a:r>
              <a:rPr lang="en-US" dirty="0"/>
              <a:t>The intubation procedure places healthcare workers at enormous risk of acquiring the virus, so intubation with a goal of reducing transmission is probably counterproductive</a:t>
            </a:r>
          </a:p>
          <a:p>
            <a:pPr lvl="1"/>
            <a:r>
              <a:rPr lang="en-US" dirty="0"/>
              <a:t>Very limited data, but existing evidence does not support the concept that HFNC increases pathogen dispersal substantially.  (</a:t>
            </a:r>
            <a:r>
              <a:rPr lang="en-US" dirty="0">
                <a:hlinkClick r:id="rId3"/>
              </a:rPr>
              <a:t>Leung 2018</a:t>
            </a:r>
            <a:r>
              <a:rPr lang="en-US" dirty="0"/>
              <a:t>, </a:t>
            </a:r>
            <a:r>
              <a:rPr lang="en-US" dirty="0">
                <a:hlinkClick r:id="rId4"/>
              </a:rPr>
              <a:t>Roberts 2015</a:t>
            </a:r>
            <a:r>
              <a:rPr lang="en-US" dirty="0" smtClean="0"/>
              <a:t>).</a:t>
            </a:r>
          </a:p>
          <a:p>
            <a:pPr lvl="1"/>
            <a:endParaRPr lang="en-US" dirty="0"/>
          </a:p>
          <a:p>
            <a:r>
              <a:rPr lang="en-US" dirty="0" smtClean="0"/>
              <a:t>One </a:t>
            </a:r>
            <a:r>
              <a:rPr lang="en-US" dirty="0"/>
              <a:t>possible </a:t>
            </a:r>
            <a:r>
              <a:rPr lang="en-US" i="1" dirty="0"/>
              <a:t>compromise</a:t>
            </a:r>
            <a:r>
              <a:rPr lang="en-US" dirty="0"/>
              <a:t> might be to use HFNC with a moderate rate of flow (e.g. 15-30 liters/minute, rather than 40-60 liters/minute).  </a:t>
            </a:r>
            <a:endParaRPr lang="en-US" dirty="0" smtClean="0"/>
          </a:p>
          <a:p>
            <a:endParaRPr lang="en-US" dirty="0"/>
          </a:p>
          <a:p>
            <a:r>
              <a:rPr lang="en-US" dirty="0" smtClean="0"/>
              <a:t>Since </a:t>
            </a:r>
            <a:r>
              <a:rPr lang="en-US" dirty="0"/>
              <a:t>15-30 liters/minute flow is close to a baseline minute ventilation for a sick respiratory failure patient, adding this level of flow is unlikely to affect matters substantially.</a:t>
            </a:r>
          </a:p>
          <a:p>
            <a:endParaRPr lang="en-US" dirty="0"/>
          </a:p>
        </p:txBody>
      </p:sp>
      <p:pic>
        <p:nvPicPr>
          <p:cNvPr id="4" name="Picture 3"/>
          <p:cNvPicPr>
            <a:picLocks noChangeAspect="1"/>
          </p:cNvPicPr>
          <p:nvPr/>
        </p:nvPicPr>
        <p:blipFill>
          <a:blip r:embed="rId5"/>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88260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7D19-7C7B-4AFF-BDEA-551259657218}"/>
              </a:ext>
            </a:extLst>
          </p:cNvPr>
          <p:cNvSpPr>
            <a:spLocks noGrp="1"/>
          </p:cNvSpPr>
          <p:nvPr>
            <p:ph type="title"/>
          </p:nvPr>
        </p:nvSpPr>
        <p:spPr/>
        <p:txBody>
          <a:bodyPr/>
          <a:lstStyle/>
          <a:p>
            <a:pPr algn="ctr"/>
            <a:r>
              <a:rPr lang="en-US" dirty="0"/>
              <a:t>7 Human Coronaviruses:</a:t>
            </a:r>
            <a:br>
              <a:rPr lang="en-US" dirty="0"/>
            </a:br>
            <a:r>
              <a:rPr lang="en-US" dirty="0"/>
              <a:t>4 </a:t>
            </a:r>
            <a:r>
              <a:rPr lang="en-US" dirty="0" smtClean="0"/>
              <a:t>“normal”; </a:t>
            </a:r>
            <a:r>
              <a:rPr lang="en-US" dirty="0"/>
              <a:t>3 “novel”</a:t>
            </a:r>
          </a:p>
        </p:txBody>
      </p:sp>
      <p:pic>
        <p:nvPicPr>
          <p:cNvPr id="5" name="Content Placeholder 4">
            <a:extLst>
              <a:ext uri="{FF2B5EF4-FFF2-40B4-BE49-F238E27FC236}">
                <a16:creationId xmlns:a16="http://schemas.microsoft.com/office/drawing/2014/main" id="{78BEB36C-53DC-4DFE-9769-E3027E359B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46246"/>
            <a:ext cx="10515600" cy="3375473"/>
          </a:xfrm>
        </p:spPr>
      </p:pic>
      <p:sp>
        <p:nvSpPr>
          <p:cNvPr id="6" name="TextBox 5">
            <a:extLst>
              <a:ext uri="{FF2B5EF4-FFF2-40B4-BE49-F238E27FC236}">
                <a16:creationId xmlns:a16="http://schemas.microsoft.com/office/drawing/2014/main" id="{D3FA0C65-D949-40E3-B01F-DE59495F752A}"/>
              </a:ext>
            </a:extLst>
          </p:cNvPr>
          <p:cNvSpPr txBox="1"/>
          <p:nvPr/>
        </p:nvSpPr>
        <p:spPr>
          <a:xfrm>
            <a:off x="79513" y="6288331"/>
            <a:ext cx="11102009" cy="400110"/>
          </a:xfrm>
          <a:prstGeom prst="rect">
            <a:avLst/>
          </a:prstGeom>
          <a:solidFill>
            <a:schemeClr val="bg1"/>
          </a:solidFill>
          <a:ln>
            <a:solidFill>
              <a:schemeClr val="bg1"/>
            </a:solidFill>
          </a:ln>
        </p:spPr>
        <p:txBody>
          <a:bodyPr wrap="square" rtlCol="0">
            <a:spAutoFit/>
          </a:bodyPr>
          <a:lstStyle/>
          <a:p>
            <a:r>
              <a:rPr lang="en-US" dirty="0"/>
              <a:t>Alpha:  </a:t>
            </a:r>
            <a:r>
              <a:rPr lang="en-US" b="1" dirty="0"/>
              <a:t>HCoV-229E</a:t>
            </a:r>
            <a:r>
              <a:rPr lang="en-US" dirty="0"/>
              <a:t>, </a:t>
            </a:r>
            <a:r>
              <a:rPr lang="en-US" b="1" dirty="0"/>
              <a:t>HCoV-NL63       </a:t>
            </a:r>
            <a:r>
              <a:rPr lang="en-US" dirty="0"/>
              <a:t>Beta: </a:t>
            </a:r>
            <a:r>
              <a:rPr lang="en-US" b="1" dirty="0"/>
              <a:t>HCoV-HKU1</a:t>
            </a:r>
            <a:r>
              <a:rPr lang="en-US" dirty="0"/>
              <a:t>, </a:t>
            </a:r>
            <a:r>
              <a:rPr lang="en-US" b="1" dirty="0"/>
              <a:t>HCoV-OC43</a:t>
            </a:r>
            <a:r>
              <a:rPr lang="en-US" dirty="0"/>
              <a:t>, </a:t>
            </a:r>
            <a:r>
              <a:rPr lang="en-US" b="1" dirty="0"/>
              <a:t>MERS-</a:t>
            </a:r>
            <a:r>
              <a:rPr lang="en-US" b="1" dirty="0" err="1"/>
              <a:t>CoV</a:t>
            </a:r>
            <a:r>
              <a:rPr lang="en-US" dirty="0"/>
              <a:t>, </a:t>
            </a:r>
            <a:r>
              <a:rPr lang="en-US" b="1" dirty="0"/>
              <a:t>SARS-</a:t>
            </a:r>
            <a:r>
              <a:rPr lang="en-US" b="1" dirty="0" err="1"/>
              <a:t>CoV</a:t>
            </a:r>
            <a:r>
              <a:rPr lang="en-US" dirty="0"/>
              <a:t>, </a:t>
            </a:r>
            <a:r>
              <a:rPr lang="en-US" sz="2000" b="1" dirty="0">
                <a:solidFill>
                  <a:schemeClr val="accent2">
                    <a:lumMod val="50000"/>
                  </a:schemeClr>
                </a:solidFill>
              </a:rPr>
              <a:t>SARS-CoV-2</a:t>
            </a:r>
            <a:r>
              <a:rPr lang="en-US" b="1" dirty="0"/>
              <a:t> </a:t>
            </a:r>
          </a:p>
        </p:txBody>
      </p:sp>
      <p:sp>
        <p:nvSpPr>
          <p:cNvPr id="9" name="Arrow: Down 8">
            <a:extLst>
              <a:ext uri="{FF2B5EF4-FFF2-40B4-BE49-F238E27FC236}">
                <a16:creationId xmlns:a16="http://schemas.microsoft.com/office/drawing/2014/main" id="{251C047C-6916-461E-B12B-6B22C6C1807E}"/>
              </a:ext>
            </a:extLst>
          </p:cNvPr>
          <p:cNvSpPr/>
          <p:nvPr/>
        </p:nvSpPr>
        <p:spPr>
          <a:xfrm>
            <a:off x="2146853" y="5679627"/>
            <a:ext cx="447260" cy="497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9648A07F-D59C-417A-980C-12F3C77116FC}"/>
              </a:ext>
            </a:extLst>
          </p:cNvPr>
          <p:cNvSpPr/>
          <p:nvPr/>
        </p:nvSpPr>
        <p:spPr>
          <a:xfrm>
            <a:off x="3342861" y="5679628"/>
            <a:ext cx="447260" cy="497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3B6EE4-F688-4F4F-8C78-FB890902FA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03184"/>
            <a:ext cx="1506747" cy="1508287"/>
          </a:xfrm>
          <a:prstGeom prst="rect">
            <a:avLst/>
          </a:prstGeom>
        </p:spPr>
      </p:pic>
    </p:spTree>
    <p:extLst>
      <p:ext uri="{BB962C8B-B14F-4D97-AF65-F5344CB8AC3E}">
        <p14:creationId xmlns:p14="http://schemas.microsoft.com/office/powerpoint/2010/main" val="35149872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365125"/>
            <a:ext cx="10938164" cy="1325563"/>
          </a:xfrm>
        </p:spPr>
        <p:txBody>
          <a:bodyPr/>
          <a:lstStyle/>
          <a:p>
            <a:r>
              <a:rPr lang="en-US" dirty="0" smtClean="0"/>
              <a:t>When </a:t>
            </a:r>
            <a:r>
              <a:rPr lang="en-US" dirty="0"/>
              <a:t>to transition from HFNC to intubation</a:t>
            </a:r>
          </a:p>
        </p:txBody>
      </p:sp>
      <p:sp>
        <p:nvSpPr>
          <p:cNvPr id="3" name="Content Placeholder 2"/>
          <p:cNvSpPr>
            <a:spLocks noGrp="1"/>
          </p:cNvSpPr>
          <p:nvPr>
            <p:ph idx="1"/>
          </p:nvPr>
        </p:nvSpPr>
        <p:spPr>
          <a:xfrm>
            <a:off x="415636" y="1560324"/>
            <a:ext cx="10938164" cy="5297676"/>
          </a:xfrm>
        </p:spPr>
        <p:txBody>
          <a:bodyPr>
            <a:normAutofit/>
          </a:bodyPr>
          <a:lstStyle/>
          <a:p>
            <a:r>
              <a:rPr lang="en-US" dirty="0" smtClean="0"/>
              <a:t>COVID-19 </a:t>
            </a:r>
            <a:r>
              <a:rPr lang="en-US" dirty="0"/>
              <a:t>may cause hypoxemia with relatively little respiratory distress (“silent hypoxemia”).  P</a:t>
            </a:r>
            <a:r>
              <a:rPr lang="en-US" dirty="0" smtClean="0"/>
              <a:t>atients </a:t>
            </a:r>
            <a:r>
              <a:rPr lang="en-US" dirty="0"/>
              <a:t>may be profoundly hypoxemic yet not be dyspneic – and such patients may “look” fine.  Therefore, </a:t>
            </a:r>
            <a:r>
              <a:rPr lang="en-US" u="sng" dirty="0"/>
              <a:t>work of breathing cannot be relied upon</a:t>
            </a:r>
            <a:r>
              <a:rPr lang="en-US" dirty="0"/>
              <a:t> to detect patients who are failing HFNC</a:t>
            </a:r>
            <a:r>
              <a:rPr lang="en-US" dirty="0" smtClean="0"/>
              <a:t>.</a:t>
            </a:r>
          </a:p>
          <a:p>
            <a:endParaRPr lang="en-US" dirty="0"/>
          </a:p>
          <a:p>
            <a:r>
              <a:rPr lang="en-US" dirty="0" smtClean="0"/>
              <a:t>Exactly </a:t>
            </a:r>
            <a:r>
              <a:rPr lang="en-US" dirty="0"/>
              <a:t>when to intubate is always a clinical decision.  Progressively rising FiO2 requirements should be a signal to consider intubation (e.g. requirement of perhaps more than ~75% FiO2??).</a:t>
            </a:r>
          </a:p>
          <a:p>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9643139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365125"/>
            <a:ext cx="10975109" cy="1325563"/>
          </a:xfrm>
        </p:spPr>
        <p:txBody>
          <a:bodyPr/>
          <a:lstStyle/>
          <a:p>
            <a:r>
              <a:rPr lang="en-US" dirty="0" smtClean="0"/>
              <a:t>When to transition from HFNC to intubation</a:t>
            </a:r>
            <a:endParaRPr lang="en-US" dirty="0"/>
          </a:p>
        </p:txBody>
      </p:sp>
      <p:sp>
        <p:nvSpPr>
          <p:cNvPr id="3" name="Content Placeholder 2"/>
          <p:cNvSpPr>
            <a:spLocks noGrp="1"/>
          </p:cNvSpPr>
          <p:nvPr>
            <p:ph idx="1"/>
          </p:nvPr>
        </p:nvSpPr>
        <p:spPr>
          <a:xfrm>
            <a:off x="378691" y="1825625"/>
            <a:ext cx="10975109" cy="4815320"/>
          </a:xfrm>
        </p:spPr>
        <p:txBody>
          <a:bodyPr/>
          <a:lstStyle/>
          <a:p>
            <a:r>
              <a:rPr lang="en-US" dirty="0"/>
              <a:t>There should probably be a lower threshold to intubate in COVID-19:</a:t>
            </a:r>
          </a:p>
          <a:p>
            <a:pPr lvl="1"/>
            <a:r>
              <a:rPr lang="en-US" sz="2800" dirty="0"/>
              <a:t>Patients can develop worsening “silent” atelectasis and </a:t>
            </a:r>
            <a:r>
              <a:rPr lang="en-US" sz="2800" dirty="0" smtClean="0"/>
              <a:t>decline abruptly, </a:t>
            </a:r>
            <a:r>
              <a:rPr lang="en-US" sz="2800" dirty="0"/>
              <a:t>without lots of symptoms.</a:t>
            </a:r>
          </a:p>
          <a:p>
            <a:pPr lvl="1"/>
            <a:r>
              <a:rPr lang="en-US" sz="2800" dirty="0"/>
              <a:t>Oxygenation techniques used to maintain saturation during intubation may increase virus </a:t>
            </a:r>
            <a:r>
              <a:rPr lang="en-US" sz="2800" dirty="0" err="1"/>
              <a:t>aerosolization</a:t>
            </a:r>
            <a:r>
              <a:rPr lang="en-US" sz="2800" dirty="0"/>
              <a:t>.  Rapid sequence intubation without bagging is preferred.  This will be safer if the patient is starting out with more oxygenation reserve</a:t>
            </a:r>
            <a:r>
              <a:rPr lang="en-US" sz="2800" dirty="0" smtClean="0"/>
              <a:t>.</a:t>
            </a:r>
          </a:p>
          <a:p>
            <a:pPr lvl="1"/>
            <a:r>
              <a:rPr lang="en-US" sz="2800" dirty="0" smtClean="0"/>
              <a:t>A </a:t>
            </a:r>
            <a:r>
              <a:rPr lang="en-US" sz="2800" dirty="0" err="1" smtClean="0"/>
              <a:t>GlideScope</a:t>
            </a:r>
            <a:r>
              <a:rPr lang="en-US" sz="2800" dirty="0" smtClean="0"/>
              <a:t> can be used as well</a:t>
            </a:r>
            <a:endParaRPr lang="en-US" sz="2800" dirty="0"/>
          </a:p>
          <a:p>
            <a:pPr lvl="1"/>
            <a:r>
              <a:rPr lang="en-US" sz="2800" dirty="0"/>
              <a:t>Intubation requires considerable preparation, so a semi-elective intubation is preferred to crash intubation.</a:t>
            </a:r>
          </a:p>
          <a:p>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87142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BiPAP</a:t>
            </a:r>
            <a:r>
              <a:rPr lang="en-US" dirty="0" smtClean="0"/>
              <a:t>?</a:t>
            </a:r>
            <a:endParaRPr lang="en-US" dirty="0"/>
          </a:p>
        </p:txBody>
      </p:sp>
      <p:sp>
        <p:nvSpPr>
          <p:cNvPr id="3" name="Content Placeholder 2"/>
          <p:cNvSpPr>
            <a:spLocks noGrp="1"/>
          </p:cNvSpPr>
          <p:nvPr>
            <p:ph idx="1"/>
          </p:nvPr>
        </p:nvSpPr>
        <p:spPr>
          <a:xfrm>
            <a:off x="838200" y="1560324"/>
            <a:ext cx="10515600" cy="5083072"/>
          </a:xfrm>
        </p:spPr>
        <p:txBody>
          <a:bodyPr>
            <a:normAutofit/>
          </a:bodyPr>
          <a:lstStyle/>
          <a:p>
            <a:r>
              <a:rPr lang="en-US" b="1" dirty="0" smtClean="0"/>
              <a:t>Traditional </a:t>
            </a:r>
            <a:r>
              <a:rPr lang="en-US" b="1" dirty="0" err="1"/>
              <a:t>BiPAP</a:t>
            </a:r>
            <a:r>
              <a:rPr lang="en-US" b="1" dirty="0"/>
              <a:t> probably isn't useful for most patients</a:t>
            </a:r>
            <a:endParaRPr lang="en-US" dirty="0"/>
          </a:p>
          <a:p>
            <a:r>
              <a:rPr lang="en-US" dirty="0"/>
              <a:t>Reasons to avoid </a:t>
            </a:r>
            <a:r>
              <a:rPr lang="en-US" dirty="0" err="1"/>
              <a:t>BiPAP</a:t>
            </a:r>
            <a:r>
              <a:rPr lang="en-US" dirty="0"/>
              <a:t>:</a:t>
            </a:r>
          </a:p>
          <a:p>
            <a:pPr lvl="1"/>
            <a:r>
              <a:rPr lang="en-US" dirty="0"/>
              <a:t>In a multicenter cohort of 302 patients with MERS coronavirus, 92% of patients treated with </a:t>
            </a:r>
            <a:r>
              <a:rPr lang="en-US" dirty="0" err="1"/>
              <a:t>BiPAP</a:t>
            </a:r>
            <a:r>
              <a:rPr lang="en-US" dirty="0"/>
              <a:t> failed this modality and required intubation (</a:t>
            </a:r>
            <a:r>
              <a:rPr lang="en-US" dirty="0" err="1">
                <a:hlinkClick r:id="rId2"/>
              </a:rPr>
              <a:t>Alraddadi</a:t>
            </a:r>
            <a:r>
              <a:rPr lang="en-US" dirty="0">
                <a:hlinkClick r:id="rId2"/>
              </a:rPr>
              <a:t> 2019</a:t>
            </a:r>
            <a:r>
              <a:rPr lang="en-US" dirty="0"/>
              <a:t>).</a:t>
            </a:r>
          </a:p>
          <a:p>
            <a:pPr lvl="1"/>
            <a:r>
              <a:rPr lang="en-US" dirty="0"/>
              <a:t>In the </a:t>
            </a:r>
            <a:r>
              <a:rPr lang="en-US" dirty="0">
                <a:hlinkClick r:id="rId3"/>
              </a:rPr>
              <a:t>FLORALI trial</a:t>
            </a:r>
            <a:r>
              <a:rPr lang="en-US" dirty="0"/>
              <a:t> of ARDS patients (with mostly pneumonia of various etiologies), patients randomized to </a:t>
            </a:r>
            <a:r>
              <a:rPr lang="en-US" dirty="0" err="1"/>
              <a:t>BiPAP</a:t>
            </a:r>
            <a:r>
              <a:rPr lang="en-US" dirty="0"/>
              <a:t> did worse compared to patients randomized to HFNC.</a:t>
            </a:r>
          </a:p>
          <a:p>
            <a:r>
              <a:rPr lang="en-US" dirty="0" err="1"/>
              <a:t>BiPAP</a:t>
            </a:r>
            <a:r>
              <a:rPr lang="en-US" dirty="0"/>
              <a:t> could have a niche role in patients with combined syndromes (e.g. COPD plus COVID-19).  </a:t>
            </a:r>
            <a:r>
              <a:rPr lang="en-US" dirty="0" smtClean="0"/>
              <a:t>If </a:t>
            </a:r>
            <a:r>
              <a:rPr lang="en-US" dirty="0" err="1"/>
              <a:t>BiPAP</a:t>
            </a:r>
            <a:r>
              <a:rPr lang="en-US" dirty="0"/>
              <a:t> is used, a viral filter should be placed in-line with the exhalation tubing to reduce environmental contamination.</a:t>
            </a:r>
          </a:p>
          <a:p>
            <a:endParaRPr lang="en-US" dirty="0"/>
          </a:p>
        </p:txBody>
      </p:sp>
      <p:pic>
        <p:nvPicPr>
          <p:cNvPr id="4" name="Picture 3"/>
          <p:cNvPicPr>
            <a:picLocks noChangeAspect="1"/>
          </p:cNvPicPr>
          <p:nvPr/>
        </p:nvPicPr>
        <p:blipFill>
          <a:blip r:embed="rId4"/>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7279459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ECMO?</a:t>
            </a:r>
            <a:endParaRPr lang="en-US" dirty="0"/>
          </a:p>
        </p:txBody>
      </p:sp>
      <p:sp>
        <p:nvSpPr>
          <p:cNvPr id="3" name="Content Placeholder 2"/>
          <p:cNvSpPr>
            <a:spLocks noGrp="1"/>
          </p:cNvSpPr>
          <p:nvPr>
            <p:ph idx="1"/>
          </p:nvPr>
        </p:nvSpPr>
        <p:spPr>
          <a:xfrm>
            <a:off x="838200" y="1402080"/>
            <a:ext cx="10515600" cy="5252719"/>
          </a:xfrm>
        </p:spPr>
        <p:txBody>
          <a:bodyPr>
            <a:normAutofit/>
          </a:bodyPr>
          <a:lstStyle/>
          <a:p>
            <a:r>
              <a:rPr lang="en-US" dirty="0"/>
              <a:t>Patients with COVID-19 can be relatively young and suffering from single-organ failure due to a reversible etiology, so many would be excellent candidates for ECMO.</a:t>
            </a:r>
          </a:p>
          <a:p>
            <a:pPr lvl="1"/>
            <a:r>
              <a:rPr lang="en-US" dirty="0"/>
              <a:t>VV ECMO could be used for respiratory failure (although it's unclear how common true refractory hypoxemia is).</a:t>
            </a:r>
          </a:p>
          <a:p>
            <a:pPr lvl="1"/>
            <a:r>
              <a:rPr lang="en-US" dirty="0"/>
              <a:t>VA ECMO could be useful in patients with fulminant cardiomyopathy and cardiogenic shock</a:t>
            </a:r>
          </a:p>
          <a:p>
            <a:r>
              <a:rPr lang="en-US" dirty="0"/>
              <a:t>Exact indications and timing are unclear.</a:t>
            </a:r>
          </a:p>
          <a:p>
            <a:r>
              <a:rPr lang="en-US" dirty="0"/>
              <a:t>In an epidemic, ECMO capabilities would probably rapidly become saturated.  Very thorny ethical issues could arise (e.g. how long of an ECMO run is one patient allowed to have before the withdrawal of life-sustaining therapy, in order to allow the circuit to be used for another </a:t>
            </a:r>
            <a:r>
              <a:rPr lang="en-US" dirty="0" smtClean="0"/>
              <a:t>patient?).</a:t>
            </a:r>
            <a:endParaRPr lang="en-US" dirty="0"/>
          </a:p>
          <a:p>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3493446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Principle : Manage viral pneumonia!</a:t>
            </a:r>
            <a:endParaRPr lang="en-US" dirty="0"/>
          </a:p>
        </p:txBody>
      </p:sp>
      <p:sp>
        <p:nvSpPr>
          <p:cNvPr id="3" name="Content Placeholder 2"/>
          <p:cNvSpPr>
            <a:spLocks noGrp="1"/>
          </p:cNvSpPr>
          <p:nvPr>
            <p:ph idx="1"/>
          </p:nvPr>
        </p:nvSpPr>
        <p:spPr>
          <a:xfrm>
            <a:off x="208280" y="1614196"/>
            <a:ext cx="11678920" cy="5038531"/>
          </a:xfrm>
        </p:spPr>
        <p:txBody>
          <a:bodyPr>
            <a:normAutofit/>
          </a:bodyPr>
          <a:lstStyle/>
          <a:p>
            <a:pPr marL="0" indent="0">
              <a:buNone/>
            </a:pPr>
            <a:r>
              <a:rPr lang="en-US" b="1" dirty="0"/>
              <a:t>A</a:t>
            </a:r>
            <a:r>
              <a:rPr lang="en-US" b="1" dirty="0" smtClean="0"/>
              <a:t>void </a:t>
            </a:r>
            <a:r>
              <a:rPr lang="en-US" b="1" dirty="0"/>
              <a:t>COVID-19 exceptionalism</a:t>
            </a:r>
            <a:endParaRPr lang="en-US" dirty="0"/>
          </a:p>
          <a:p>
            <a:r>
              <a:rPr lang="en-US" dirty="0"/>
              <a:t>We know how to treat severe viral pneumonia and ARDS.  We've been doing this for years.</a:t>
            </a:r>
          </a:p>
          <a:p>
            <a:r>
              <a:rPr lang="en-US" dirty="0"/>
              <a:t>There is not yet any compelling evidence that the fundamentals of treating COVID-19 are substantially different from treating other forms of viral pneumonia (e.g. influenza).</a:t>
            </a:r>
          </a:p>
          <a:p>
            <a:r>
              <a:rPr lang="en-US" dirty="0"/>
              <a:t>The essential strategy of treatment for COVID-19 is supportive care, which should be performed as it would be done for any patient with severe viral pneumonia.  For example, if you were to simply treat the patient as if they had influenza (minus the </a:t>
            </a:r>
            <a:r>
              <a:rPr lang="en-US" dirty="0" err="1"/>
              <a:t>oseltamivir</a:t>
            </a:r>
            <a:r>
              <a:rPr lang="en-US" dirty="0"/>
              <a:t>), you would be doing an excellent job.</a:t>
            </a:r>
          </a:p>
          <a:p>
            <a:endParaRPr lang="en-US" dirty="0"/>
          </a:p>
        </p:txBody>
      </p:sp>
      <p:pic>
        <p:nvPicPr>
          <p:cNvPr id="8" name="Picture 7">
            <a:extLst>
              <a:ext uri="{FF2B5EF4-FFF2-40B4-BE49-F238E27FC236}">
                <a16:creationId xmlns:a16="http://schemas.microsoft.com/office/drawing/2014/main" id="{D3C4ED04-B536-4EEB-860D-A03D966FA1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00426" y="365125"/>
            <a:ext cx="1506747" cy="1508287"/>
          </a:xfrm>
          <a:prstGeom prst="rect">
            <a:avLst/>
          </a:prstGeom>
        </p:spPr>
      </p:pic>
    </p:spTree>
    <p:extLst>
      <p:ext uri="{BB962C8B-B14F-4D97-AF65-F5344CB8AC3E}">
        <p14:creationId xmlns:p14="http://schemas.microsoft.com/office/powerpoint/2010/main" val="99903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4C16-A33F-4F48-84AB-025A5542D3C9}"/>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DBA8865B-CA72-4318-86E3-7AD1EE00FB41}"/>
              </a:ext>
            </a:extLst>
          </p:cNvPr>
          <p:cNvSpPr>
            <a:spLocks noGrp="1"/>
          </p:cNvSpPr>
          <p:nvPr>
            <p:ph idx="1"/>
          </p:nvPr>
        </p:nvSpPr>
        <p:spPr>
          <a:xfrm>
            <a:off x="391885" y="1361440"/>
            <a:ext cx="11655995" cy="5383437"/>
          </a:xfrm>
        </p:spPr>
        <p:txBody>
          <a:bodyPr>
            <a:normAutofit fontScale="92500"/>
          </a:bodyPr>
          <a:lstStyle/>
          <a:p>
            <a:r>
              <a:rPr lang="en-US" dirty="0"/>
              <a:t>Supportive Care:  </a:t>
            </a:r>
          </a:p>
          <a:p>
            <a:pPr lvl="1"/>
            <a:r>
              <a:rPr lang="en-US" dirty="0" smtClean="0"/>
              <a:t>O2 support, </a:t>
            </a:r>
            <a:r>
              <a:rPr lang="en-US" dirty="0"/>
              <a:t>but </a:t>
            </a:r>
            <a:r>
              <a:rPr lang="en-US" dirty="0" smtClean="0"/>
              <a:t>may have rapid symptom progression and </a:t>
            </a:r>
            <a:r>
              <a:rPr lang="en-US" dirty="0"/>
              <a:t>need </a:t>
            </a:r>
            <a:r>
              <a:rPr lang="en-US" dirty="0" smtClean="0"/>
              <a:t>for HFNC </a:t>
            </a:r>
            <a:r>
              <a:rPr lang="en-US" dirty="0"/>
              <a:t>and </a:t>
            </a:r>
            <a:r>
              <a:rPr lang="en-US" dirty="0" smtClean="0"/>
              <a:t>intubation</a:t>
            </a:r>
          </a:p>
          <a:p>
            <a:pPr lvl="1"/>
            <a:r>
              <a:rPr lang="en-US" dirty="0" smtClean="0"/>
              <a:t>Antibiotics are </a:t>
            </a:r>
            <a:r>
              <a:rPr lang="en-US" dirty="0"/>
              <a:t>probably NOT helpful </a:t>
            </a:r>
            <a:r>
              <a:rPr lang="en-US" dirty="0" smtClean="0"/>
              <a:t>(secondary bacterial infections were rare)</a:t>
            </a:r>
            <a:endParaRPr lang="en-US" dirty="0"/>
          </a:p>
          <a:p>
            <a:pPr lvl="1"/>
            <a:r>
              <a:rPr lang="en-US" dirty="0" smtClean="0"/>
              <a:t>The role of steroids are unclear. Steroid </a:t>
            </a:r>
            <a:r>
              <a:rPr lang="en-US" dirty="0" err="1" smtClean="0"/>
              <a:t>tx</a:t>
            </a:r>
            <a:r>
              <a:rPr lang="en-US" dirty="0" smtClean="0"/>
              <a:t> could:</a:t>
            </a:r>
          </a:p>
          <a:p>
            <a:pPr marL="457200" lvl="1" indent="0">
              <a:buNone/>
            </a:pPr>
            <a:r>
              <a:rPr lang="en-US" dirty="0"/>
              <a:t>	1. increase viral levels, shedding time and virus-induced lung </a:t>
            </a:r>
            <a:r>
              <a:rPr lang="en-US" dirty="0" smtClean="0"/>
              <a:t>damage (increases mortality)</a:t>
            </a:r>
            <a:r>
              <a:rPr lang="en-US" dirty="0"/>
              <a:t/>
            </a:r>
            <a:br>
              <a:rPr lang="en-US" dirty="0"/>
            </a:br>
            <a:r>
              <a:rPr lang="en-US" dirty="0"/>
              <a:t>	2. reduce </a:t>
            </a:r>
            <a:r>
              <a:rPr lang="en-US" dirty="0" smtClean="0"/>
              <a:t>the </a:t>
            </a:r>
            <a:r>
              <a:rPr lang="en-US" dirty="0"/>
              <a:t>pathological hyper-immune response to the </a:t>
            </a:r>
            <a:r>
              <a:rPr lang="en-US" dirty="0" smtClean="0"/>
              <a:t>virus  </a:t>
            </a:r>
            <a:r>
              <a:rPr lang="en-US" dirty="0"/>
              <a:t>(beneficial for ARDS)</a:t>
            </a:r>
          </a:p>
          <a:p>
            <a:pPr lvl="1"/>
            <a:r>
              <a:rPr lang="en-US" dirty="0" smtClean="0"/>
              <a:t>High </a:t>
            </a:r>
            <a:r>
              <a:rPr lang="en-US" dirty="0"/>
              <a:t>dose pulsed </a:t>
            </a:r>
            <a:r>
              <a:rPr lang="en-US" dirty="0" smtClean="0"/>
              <a:t>steroids are NOT currently recommended. </a:t>
            </a:r>
            <a:r>
              <a:rPr lang="en-US" dirty="0"/>
              <a:t>M</a:t>
            </a:r>
            <a:r>
              <a:rPr lang="en-US" dirty="0" smtClean="0"/>
              <a:t>aybe lower dose of methylprednisolone or prednisone? Should we stop </a:t>
            </a:r>
            <a:r>
              <a:rPr lang="en-US" dirty="0"/>
              <a:t>ICS for COPD </a:t>
            </a:r>
            <a:r>
              <a:rPr lang="en-US" dirty="0" smtClean="0"/>
              <a:t>patients who are not in acute exacerbation? Data is unclear.</a:t>
            </a:r>
          </a:p>
          <a:p>
            <a:pPr lvl="1"/>
            <a:endParaRPr lang="en-US" dirty="0"/>
          </a:p>
          <a:p>
            <a:r>
              <a:rPr lang="en-US" dirty="0" smtClean="0"/>
              <a:t>ARDS</a:t>
            </a:r>
            <a:endParaRPr lang="en-US" dirty="0"/>
          </a:p>
          <a:p>
            <a:pPr lvl="1"/>
            <a:r>
              <a:rPr lang="en-US" dirty="0" smtClean="0"/>
              <a:t>As discussed earlier. Avoid </a:t>
            </a:r>
            <a:r>
              <a:rPr lang="en-US" dirty="0"/>
              <a:t>BiPAP if </a:t>
            </a:r>
            <a:r>
              <a:rPr lang="en-US" dirty="0" smtClean="0"/>
              <a:t>possible</a:t>
            </a:r>
            <a:endParaRPr lang="en-US" dirty="0"/>
          </a:p>
          <a:p>
            <a:pPr lvl="1"/>
            <a:r>
              <a:rPr lang="en-US" dirty="0"/>
              <a:t>Airway pressure release ventilation (APRV), Paralysis, Prone positioning</a:t>
            </a:r>
          </a:p>
          <a:p>
            <a:pPr lvl="1"/>
            <a:r>
              <a:rPr lang="en-US" dirty="0" err="1"/>
              <a:t>Flolan</a:t>
            </a:r>
            <a:r>
              <a:rPr lang="en-US" dirty="0"/>
              <a:t> </a:t>
            </a:r>
            <a:r>
              <a:rPr lang="en-US" dirty="0" smtClean="0"/>
              <a:t>(</a:t>
            </a:r>
            <a:r>
              <a:rPr lang="en-US" dirty="0" err="1" smtClean="0"/>
              <a:t>epoprostenol</a:t>
            </a:r>
            <a:r>
              <a:rPr lang="en-US" dirty="0" smtClean="0"/>
              <a:t> – indicated for pulmonary HTN; Distribution in US is restricted)</a:t>
            </a:r>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1037841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Avoid aggressive fluid </a:t>
            </a:r>
            <a:r>
              <a:rPr lang="en-US" b="1" dirty="0"/>
              <a:t>resuscitation</a:t>
            </a:r>
            <a:endParaRPr lang="en-US" dirty="0"/>
          </a:p>
          <a:p>
            <a:r>
              <a:rPr lang="en-US" dirty="0"/>
              <a:t>Patients </a:t>
            </a:r>
            <a:r>
              <a:rPr lang="en-US" i="1" dirty="0"/>
              <a:t>rarely</a:t>
            </a:r>
            <a:r>
              <a:rPr lang="en-US" dirty="0"/>
              <a:t> are shocked on admission (even among critically ill patients, admission blood pressure is generally normal and lactate elevations are mild-moderate)(</a:t>
            </a:r>
            <a:r>
              <a:rPr lang="en-US" dirty="0">
                <a:hlinkClick r:id="rId2"/>
              </a:rPr>
              <a:t>Yang et al 2/21</a:t>
            </a:r>
            <a:r>
              <a:rPr lang="en-US" dirty="0"/>
              <a:t>).</a:t>
            </a:r>
          </a:p>
          <a:p>
            <a:pPr lvl="1"/>
            <a:r>
              <a:rPr lang="en-US" dirty="0"/>
              <a:t>Overall, the rate of reported “sepsis” is generally low (&lt;5%).  The virus doesn't seem to generally cause a septic shock picture (but of course, patients may always suffer from superimposed bacterial septic shock).</a:t>
            </a:r>
          </a:p>
          <a:p>
            <a:r>
              <a:rPr lang="en-US" dirty="0"/>
              <a:t>The cause of death from COVID-19 is nearly always ARDS – which may be </a:t>
            </a:r>
            <a:r>
              <a:rPr lang="en-US" i="1" dirty="0"/>
              <a:t>exacerbated</a:t>
            </a:r>
            <a:r>
              <a:rPr lang="en-US" dirty="0"/>
              <a:t> by fluid administration.</a:t>
            </a:r>
          </a:p>
          <a:p>
            <a:r>
              <a:rPr lang="en-US" dirty="0"/>
              <a:t>Gentle fluid administration could be considered for patients with evidence of </a:t>
            </a:r>
            <a:r>
              <a:rPr lang="en-US" dirty="0" err="1"/>
              <a:t>hypoperfusion</a:t>
            </a:r>
            <a:r>
              <a:rPr lang="en-US" dirty="0"/>
              <a:t> and a history suggestive of total body hypovolemia (e.g. prolonged nausea/vomiting and diarrhea).</a:t>
            </a:r>
          </a:p>
          <a:p>
            <a:endParaRPr lang="en-US" dirty="0"/>
          </a:p>
        </p:txBody>
      </p:sp>
      <p:pic>
        <p:nvPicPr>
          <p:cNvPr id="4" name="Picture 3"/>
          <p:cNvPicPr>
            <a:picLocks noChangeAspect="1"/>
          </p:cNvPicPr>
          <p:nvPr/>
        </p:nvPicPr>
        <p:blipFill>
          <a:blip r:embed="rId3"/>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503198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60" y="367411"/>
            <a:ext cx="10515600" cy="1325563"/>
          </a:xfrm>
        </p:spPr>
        <p:txBody>
          <a:bodyPr/>
          <a:lstStyle/>
          <a:p>
            <a:r>
              <a:rPr lang="en-US" dirty="0" smtClean="0"/>
              <a:t>Medications:</a:t>
            </a:r>
            <a:endParaRPr lang="en-US" dirty="0"/>
          </a:p>
        </p:txBody>
      </p:sp>
      <p:sp>
        <p:nvSpPr>
          <p:cNvPr id="3" name="Content Placeholder 2"/>
          <p:cNvSpPr>
            <a:spLocks noGrp="1"/>
          </p:cNvSpPr>
          <p:nvPr>
            <p:ph idx="1"/>
          </p:nvPr>
        </p:nvSpPr>
        <p:spPr/>
        <p:txBody>
          <a:bodyPr/>
          <a:lstStyle/>
          <a:p>
            <a:r>
              <a:rPr lang="en-US" dirty="0" err="1"/>
              <a:t>Remdesivir</a:t>
            </a:r>
            <a:r>
              <a:rPr lang="en-US" dirty="0"/>
              <a:t> might be an excellent antiviral, based on a study involving </a:t>
            </a:r>
            <a:r>
              <a:rPr lang="en-US" i="1" dirty="0"/>
              <a:t>in vitro</a:t>
            </a:r>
            <a:r>
              <a:rPr lang="en-US" dirty="0"/>
              <a:t> and animal data with MERS (e.g. </a:t>
            </a:r>
            <a:r>
              <a:rPr lang="en-US" dirty="0" err="1">
                <a:hlinkClick r:id="rId2"/>
              </a:rPr>
              <a:t>Sheahan</a:t>
            </a:r>
            <a:r>
              <a:rPr lang="en-US" dirty="0">
                <a:hlinkClick r:id="rId2"/>
              </a:rPr>
              <a:t> 2020</a:t>
            </a:r>
            <a:r>
              <a:rPr lang="en-US" dirty="0"/>
              <a:t>).</a:t>
            </a:r>
          </a:p>
          <a:p>
            <a:r>
              <a:rPr lang="en-US" dirty="0"/>
              <a:t>N</a:t>
            </a:r>
            <a:r>
              <a:rPr lang="en-US" dirty="0" smtClean="0"/>
              <a:t>ot </a:t>
            </a:r>
            <a:r>
              <a:rPr lang="en-US" dirty="0"/>
              <a:t>commercially available. </a:t>
            </a:r>
            <a:r>
              <a:rPr lang="en-US" dirty="0" err="1" smtClean="0"/>
              <a:t>Remdesivir</a:t>
            </a:r>
            <a:r>
              <a:rPr lang="en-US" dirty="0" smtClean="0"/>
              <a:t> </a:t>
            </a:r>
            <a:r>
              <a:rPr lang="en-US" dirty="0"/>
              <a:t>was used on the basis of “compassionate use” for one of the first patients with COVID-19 in the United States (</a:t>
            </a:r>
            <a:r>
              <a:rPr lang="en-US" dirty="0" err="1">
                <a:hlinkClick r:id="rId3"/>
              </a:rPr>
              <a:t>Holshue</a:t>
            </a:r>
            <a:r>
              <a:rPr lang="en-US" dirty="0">
                <a:hlinkClick r:id="rId3"/>
              </a:rPr>
              <a:t> 2020</a:t>
            </a:r>
            <a:r>
              <a:rPr lang="en-US" dirty="0"/>
              <a:t>).</a:t>
            </a:r>
          </a:p>
          <a:p>
            <a:r>
              <a:rPr lang="en-US" dirty="0" err="1"/>
              <a:t>Remdesivir</a:t>
            </a:r>
            <a:r>
              <a:rPr lang="en-US" dirty="0"/>
              <a:t> is being used in </a:t>
            </a:r>
            <a:r>
              <a:rPr lang="en-US" dirty="0">
                <a:hlinkClick r:id="rId4"/>
              </a:rPr>
              <a:t>one trial</a:t>
            </a:r>
            <a:r>
              <a:rPr lang="en-US" dirty="0"/>
              <a:t> in the United States being sponsored by NIAID.  </a:t>
            </a:r>
            <a:r>
              <a:rPr lang="en-US" dirty="0" smtClean="0"/>
              <a:t>Enrollment </a:t>
            </a:r>
            <a:r>
              <a:rPr lang="en-US" dirty="0"/>
              <a:t>in this trial </a:t>
            </a:r>
            <a:r>
              <a:rPr lang="en-US" dirty="0" smtClean="0"/>
              <a:t>is likely the most feasible approach </a:t>
            </a:r>
            <a:r>
              <a:rPr lang="en-US" dirty="0"/>
              <a:t>to </a:t>
            </a:r>
            <a:r>
              <a:rPr lang="en-US" dirty="0" smtClean="0"/>
              <a:t>being able to use </a:t>
            </a:r>
            <a:r>
              <a:rPr lang="en-US" dirty="0" err="1" smtClean="0"/>
              <a:t>Remdesivir</a:t>
            </a:r>
            <a:r>
              <a:rPr lang="en-US" dirty="0" smtClean="0"/>
              <a:t>.</a:t>
            </a:r>
          </a:p>
          <a:p>
            <a:endParaRPr lang="en-US" dirty="0"/>
          </a:p>
        </p:txBody>
      </p:sp>
      <p:pic>
        <p:nvPicPr>
          <p:cNvPr id="4" name="Picture 3"/>
          <p:cNvPicPr>
            <a:picLocks noChangeAspect="1"/>
          </p:cNvPicPr>
          <p:nvPr/>
        </p:nvPicPr>
        <p:blipFill>
          <a:blip r:embed="rId5"/>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8428005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Lopinavir</a:t>
            </a:r>
            <a:r>
              <a:rPr lang="en-US" dirty="0" smtClean="0"/>
              <a:t>/Ritonavir </a:t>
            </a:r>
            <a:r>
              <a:rPr lang="en-US" dirty="0"/>
              <a:t>(KALETRA)</a:t>
            </a:r>
            <a:br>
              <a:rPr lang="en-US" dirty="0"/>
            </a:br>
            <a:endParaRPr lang="en-US" dirty="0"/>
          </a:p>
        </p:txBody>
      </p:sp>
      <p:sp>
        <p:nvSpPr>
          <p:cNvPr id="3" name="Content Placeholder 2"/>
          <p:cNvSpPr>
            <a:spLocks noGrp="1"/>
          </p:cNvSpPr>
          <p:nvPr>
            <p:ph idx="1"/>
          </p:nvPr>
        </p:nvSpPr>
        <p:spPr>
          <a:xfrm>
            <a:off x="91439" y="1391920"/>
            <a:ext cx="12018329" cy="5384800"/>
          </a:xfrm>
        </p:spPr>
        <p:txBody>
          <a:bodyPr>
            <a:normAutofit lnSpcReduction="10000"/>
          </a:bodyPr>
          <a:lstStyle/>
          <a:p>
            <a:r>
              <a:rPr lang="en-US" dirty="0" smtClean="0"/>
              <a:t>Results of a clinical trial were published in the NEJM (3/18/2020)</a:t>
            </a:r>
          </a:p>
          <a:p>
            <a:endParaRPr lang="en-US" dirty="0" smtClean="0"/>
          </a:p>
          <a:p>
            <a:r>
              <a:rPr lang="en-US" dirty="0" smtClean="0"/>
              <a:t>Clinical trial of 199 COVID19(+) patients</a:t>
            </a:r>
          </a:p>
          <a:p>
            <a:endParaRPr lang="en-US" dirty="0" smtClean="0"/>
          </a:p>
          <a:p>
            <a:r>
              <a:rPr lang="en-US" dirty="0" smtClean="0"/>
              <a:t>99 randomized to the treatment group, 100 as controls</a:t>
            </a:r>
          </a:p>
          <a:p>
            <a:endParaRPr lang="en-US" dirty="0" smtClean="0"/>
          </a:p>
          <a:p>
            <a:r>
              <a:rPr lang="en-US" dirty="0" smtClean="0"/>
              <a:t>No benefit seen with </a:t>
            </a:r>
            <a:r>
              <a:rPr lang="en-US" dirty="0" err="1" smtClean="0"/>
              <a:t>Lopinavir</a:t>
            </a:r>
            <a:r>
              <a:rPr lang="en-US" dirty="0" smtClean="0"/>
              <a:t>/Ritonavir</a:t>
            </a:r>
          </a:p>
          <a:p>
            <a:endParaRPr lang="en-US" dirty="0"/>
          </a:p>
          <a:p>
            <a:r>
              <a:rPr lang="en-US" dirty="0" smtClean="0"/>
              <a:t>Ribavirin may be synergistic w/ </a:t>
            </a:r>
            <a:r>
              <a:rPr lang="en-US" dirty="0" err="1" smtClean="0"/>
              <a:t>lopinavir</a:t>
            </a:r>
            <a:r>
              <a:rPr lang="en-US" dirty="0" smtClean="0"/>
              <a:t>/ritonavir. Possible concern about using all 3 as a cocktail in future trials would be having to use 3 medications in very sick patients when 2 of the 3 meds in the cocktail have already been shown to not have a benefit.</a:t>
            </a:r>
            <a:endParaRPr lang="en-US" dirty="0"/>
          </a:p>
        </p:txBody>
      </p:sp>
      <p:pic>
        <p:nvPicPr>
          <p:cNvPr id="7" name="Picture 6"/>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389723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10896600" cy="1229359"/>
          </a:xfrm>
        </p:spPr>
        <p:txBody>
          <a:bodyPr/>
          <a:lstStyle/>
          <a:p>
            <a:r>
              <a:rPr lang="en-US" dirty="0" smtClean="0"/>
              <a:t>Chloroquine</a:t>
            </a:r>
            <a:endParaRPr lang="en-US" dirty="0"/>
          </a:p>
        </p:txBody>
      </p:sp>
      <p:sp>
        <p:nvSpPr>
          <p:cNvPr id="3" name="Content Placeholder 2"/>
          <p:cNvSpPr>
            <a:spLocks noGrp="1"/>
          </p:cNvSpPr>
          <p:nvPr>
            <p:ph idx="1"/>
          </p:nvPr>
        </p:nvSpPr>
        <p:spPr>
          <a:xfrm>
            <a:off x="0" y="1614804"/>
            <a:ext cx="11951855" cy="5136978"/>
          </a:xfrm>
        </p:spPr>
        <p:txBody>
          <a:bodyPr>
            <a:normAutofit fontScale="40000" lnSpcReduction="20000"/>
          </a:bodyPr>
          <a:lstStyle/>
          <a:p>
            <a:r>
              <a:rPr lang="en-US" sz="5100" dirty="0"/>
              <a:t>H</a:t>
            </a:r>
            <a:r>
              <a:rPr lang="en-US" sz="5100" dirty="0" smtClean="0"/>
              <a:t>as </a:t>
            </a:r>
            <a:r>
              <a:rPr lang="en-US" sz="5100" dirty="0"/>
              <a:t>anti-viral activity in vitro, but no established track record in treatment of viral </a:t>
            </a:r>
            <a:r>
              <a:rPr lang="en-US" sz="5100" dirty="0" smtClean="0"/>
              <a:t>disease. It’s widely </a:t>
            </a:r>
            <a:r>
              <a:rPr lang="en-US" sz="5100" dirty="0"/>
              <a:t>used as malaria </a:t>
            </a:r>
            <a:r>
              <a:rPr lang="en-US" sz="5100" dirty="0" smtClean="0"/>
              <a:t>prophylaxis and </a:t>
            </a:r>
            <a:r>
              <a:rPr lang="en-US" sz="5100" dirty="0" err="1" smtClean="0"/>
              <a:t>amebiasis</a:t>
            </a:r>
            <a:r>
              <a:rPr lang="en-US" sz="5100" dirty="0" smtClean="0"/>
              <a:t>, but </a:t>
            </a:r>
            <a:r>
              <a:rPr lang="en-US" sz="5100" dirty="0"/>
              <a:t>at a much lower dose than </a:t>
            </a:r>
            <a:r>
              <a:rPr lang="en-US" sz="5100" dirty="0" smtClean="0"/>
              <a:t>what’s considered </a:t>
            </a:r>
            <a:r>
              <a:rPr lang="en-US" sz="5100" dirty="0"/>
              <a:t>for </a:t>
            </a:r>
            <a:r>
              <a:rPr lang="en-US" sz="5100" dirty="0" smtClean="0"/>
              <a:t>COVID-19.</a:t>
            </a:r>
            <a:endParaRPr lang="en-US" sz="5100" dirty="0"/>
          </a:p>
          <a:p>
            <a:pPr marL="0" indent="0">
              <a:buNone/>
            </a:pPr>
            <a:r>
              <a:rPr lang="en-US" sz="5100" b="1" dirty="0" smtClean="0"/>
              <a:t>Mechanism </a:t>
            </a:r>
            <a:r>
              <a:rPr lang="en-US" sz="5100" b="1" dirty="0"/>
              <a:t>of </a:t>
            </a:r>
            <a:r>
              <a:rPr lang="en-US" sz="5100" b="1" dirty="0" smtClean="0"/>
              <a:t>action</a:t>
            </a:r>
            <a:endParaRPr lang="en-US" sz="5100" dirty="0"/>
          </a:p>
          <a:p>
            <a:pPr lvl="1"/>
            <a:r>
              <a:rPr lang="en-US" sz="5100" dirty="0"/>
              <a:t>Interference </a:t>
            </a:r>
            <a:r>
              <a:rPr lang="en-US" sz="5100" dirty="0" smtClean="0"/>
              <a:t>with viral attachment to the ACE-2 receptor</a:t>
            </a:r>
            <a:endParaRPr lang="en-US" sz="5100" dirty="0"/>
          </a:p>
          <a:p>
            <a:pPr lvl="1"/>
            <a:r>
              <a:rPr lang="en-US" sz="5100" dirty="0"/>
              <a:t>Impairment of acidification of endosomes, which </a:t>
            </a:r>
            <a:r>
              <a:rPr lang="en-US" sz="5100" dirty="0" smtClean="0"/>
              <a:t>disrupts virus </a:t>
            </a:r>
            <a:r>
              <a:rPr lang="en-US" sz="5100" dirty="0"/>
              <a:t>trafficking within cells.</a:t>
            </a:r>
          </a:p>
          <a:p>
            <a:r>
              <a:rPr lang="en-US" sz="5100" dirty="0"/>
              <a:t>Chloroquine also has immunosuppressive activities.  U</a:t>
            </a:r>
            <a:r>
              <a:rPr lang="en-US" sz="5100" dirty="0" smtClean="0"/>
              <a:t>nknown if this </a:t>
            </a:r>
            <a:r>
              <a:rPr lang="en-US" sz="5100" dirty="0"/>
              <a:t>immunosuppressive </a:t>
            </a:r>
            <a:r>
              <a:rPr lang="en-US" sz="5100" dirty="0" smtClean="0"/>
              <a:t>effect will be </a:t>
            </a:r>
            <a:r>
              <a:rPr lang="en-US" sz="5100" i="1" dirty="0" smtClean="0"/>
              <a:t>beneficial</a:t>
            </a:r>
            <a:r>
              <a:rPr lang="en-US" sz="5100" dirty="0"/>
              <a:t> or </a:t>
            </a:r>
            <a:r>
              <a:rPr lang="en-US" sz="5100" i="1" dirty="0" smtClean="0"/>
              <a:t>harmful </a:t>
            </a:r>
            <a:r>
              <a:rPr lang="en-US" sz="5100" dirty="0" smtClean="0"/>
              <a:t>in COVID-19</a:t>
            </a:r>
            <a:r>
              <a:rPr lang="en-US" sz="5100" dirty="0"/>
              <a:t> </a:t>
            </a:r>
            <a:r>
              <a:rPr lang="en-US" sz="5100" dirty="0" smtClean="0"/>
              <a:t>(like </a:t>
            </a:r>
            <a:r>
              <a:rPr lang="en-US" sz="5100" dirty="0"/>
              <a:t>steroid therapy</a:t>
            </a:r>
            <a:r>
              <a:rPr lang="en-US" sz="5100" dirty="0" smtClean="0"/>
              <a:t>).</a:t>
            </a:r>
          </a:p>
          <a:p>
            <a:endParaRPr lang="en-US" sz="5100" dirty="0"/>
          </a:p>
          <a:p>
            <a:pPr marL="0" indent="0">
              <a:buNone/>
            </a:pPr>
            <a:r>
              <a:rPr lang="en-US" sz="5100" b="1" i="1" dirty="0" smtClean="0"/>
              <a:t>in </a:t>
            </a:r>
            <a:r>
              <a:rPr lang="en-US" sz="5100" b="1" i="1" dirty="0"/>
              <a:t>vitro </a:t>
            </a:r>
            <a:r>
              <a:rPr lang="en-US" sz="5100" b="1" dirty="0" smtClean="0"/>
              <a:t>and animal data</a:t>
            </a:r>
            <a:endParaRPr lang="en-US" sz="5100" dirty="0"/>
          </a:p>
          <a:p>
            <a:r>
              <a:rPr lang="en-US" sz="5100" dirty="0" smtClean="0"/>
              <a:t>Chloroquine </a:t>
            </a:r>
            <a:r>
              <a:rPr lang="en-US" sz="5100" dirty="0"/>
              <a:t>can inhibit COVID-19 </a:t>
            </a:r>
            <a:r>
              <a:rPr lang="en-US" sz="5100" dirty="0" smtClean="0"/>
              <a:t>in vitro with </a:t>
            </a:r>
            <a:r>
              <a:rPr lang="en-US" sz="5100" dirty="0"/>
              <a:t>an 50% inhibitory concentration of 1 </a:t>
            </a:r>
            <a:r>
              <a:rPr lang="en-US" sz="5100" dirty="0" err="1"/>
              <a:t>uM</a:t>
            </a:r>
            <a:r>
              <a:rPr lang="en-US" sz="5100" dirty="0"/>
              <a:t>, implying that therapeutic levels could be achieved in humans (</a:t>
            </a:r>
            <a:r>
              <a:rPr lang="en-US" sz="5100" dirty="0">
                <a:hlinkClick r:id="rId2"/>
              </a:rPr>
              <a:t>Wang 2020</a:t>
            </a:r>
            <a:r>
              <a:rPr lang="en-US" sz="5100" dirty="0"/>
              <a:t>).  </a:t>
            </a:r>
            <a:endParaRPr lang="en-US" sz="5100" dirty="0" smtClean="0"/>
          </a:p>
          <a:p>
            <a:r>
              <a:rPr lang="en-US" sz="5100" dirty="0" smtClean="0"/>
              <a:t>In a previous study, Chloroquine </a:t>
            </a:r>
            <a:r>
              <a:rPr lang="en-US" sz="5100" dirty="0"/>
              <a:t>failed to work in mice infected with SARS (</a:t>
            </a:r>
            <a:r>
              <a:rPr lang="en-US" sz="5100" dirty="0">
                <a:hlinkClick r:id="rId3"/>
              </a:rPr>
              <a:t>Bernard 2006</a:t>
            </a:r>
            <a:r>
              <a:rPr lang="en-US" sz="5100" dirty="0" smtClean="0"/>
              <a:t>). </a:t>
            </a:r>
          </a:p>
          <a:p>
            <a:r>
              <a:rPr lang="en-US" sz="5100" dirty="0" smtClean="0"/>
              <a:t>However</a:t>
            </a:r>
            <a:r>
              <a:rPr lang="en-US" sz="5100" dirty="0"/>
              <a:t>, The 50% inhibitory concentration of chloroquine for SARS is ~9 </a:t>
            </a:r>
            <a:r>
              <a:rPr lang="en-US" sz="5100" dirty="0" err="1"/>
              <a:t>uM</a:t>
            </a:r>
            <a:r>
              <a:rPr lang="en-US" sz="5100" dirty="0"/>
              <a:t>, suggesting that it could be more effective against COVID-19 than SARS (</a:t>
            </a:r>
            <a:r>
              <a:rPr lang="en-US" sz="5100" dirty="0">
                <a:hlinkClick r:id="rId4"/>
              </a:rPr>
              <a:t>Al-Bari 2017</a:t>
            </a:r>
            <a:r>
              <a:rPr lang="en-US" sz="5100" dirty="0"/>
              <a:t>). </a:t>
            </a:r>
          </a:p>
          <a:p>
            <a:pPr marL="0" indent="0">
              <a:buNone/>
            </a:pPr>
            <a:r>
              <a:rPr lang="en-US" sz="5100" b="1" dirty="0" smtClean="0"/>
              <a:t>Human </a:t>
            </a:r>
            <a:r>
              <a:rPr lang="en-US" sz="5100" b="1" dirty="0"/>
              <a:t>data</a:t>
            </a:r>
            <a:endParaRPr lang="en-US" sz="5100" dirty="0"/>
          </a:p>
          <a:p>
            <a:r>
              <a:rPr lang="en-US" sz="5100" dirty="0" smtClean="0"/>
              <a:t>Emerging </a:t>
            </a:r>
            <a:r>
              <a:rPr lang="en-US" sz="5100" dirty="0"/>
              <a:t>reports from China suggests that chloroquine has been studied with favorable results, </a:t>
            </a:r>
            <a:r>
              <a:rPr lang="en-US" sz="5100" dirty="0" smtClean="0"/>
              <a:t>but the</a:t>
            </a:r>
            <a:r>
              <a:rPr lang="en-US" sz="5100" dirty="0"/>
              <a:t> </a:t>
            </a:r>
            <a:r>
              <a:rPr lang="en-US" sz="5100" u="sng" dirty="0"/>
              <a:t>data is currently not available</a:t>
            </a:r>
            <a:r>
              <a:rPr lang="en-US" sz="5100" dirty="0"/>
              <a:t> (</a:t>
            </a:r>
            <a:r>
              <a:rPr lang="en-US" sz="5100" dirty="0">
                <a:hlinkClick r:id="rId5"/>
              </a:rPr>
              <a:t>Gao 2020</a:t>
            </a:r>
            <a:r>
              <a:rPr lang="en-US" sz="5100" dirty="0"/>
              <a:t>). </a:t>
            </a:r>
            <a:r>
              <a:rPr lang="en-US" sz="5100" dirty="0" smtClean="0"/>
              <a:t> </a:t>
            </a:r>
            <a:r>
              <a:rPr lang="en-US" sz="5100" dirty="0"/>
              <a:t>Hopefully, </a:t>
            </a:r>
            <a:r>
              <a:rPr lang="en-US" sz="5100" dirty="0" smtClean="0"/>
              <a:t>this clinical data </a:t>
            </a:r>
            <a:r>
              <a:rPr lang="en-US" sz="5100" dirty="0"/>
              <a:t>will be published shortly.</a:t>
            </a:r>
          </a:p>
          <a:p>
            <a:endParaRPr lang="en-US" dirty="0"/>
          </a:p>
        </p:txBody>
      </p:sp>
      <p:pic>
        <p:nvPicPr>
          <p:cNvPr id="94" name="Picture 93"/>
          <p:cNvPicPr>
            <a:picLocks noChangeAspect="1"/>
          </p:cNvPicPr>
          <p:nvPr/>
        </p:nvPicPr>
        <p:blipFill>
          <a:blip r:embed="rId6"/>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4064080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3DEDA-81E7-4B6B-BADE-ABD1DDB07816}"/>
              </a:ext>
            </a:extLst>
          </p:cNvPr>
          <p:cNvSpPr>
            <a:spLocks noGrp="1"/>
          </p:cNvSpPr>
          <p:nvPr>
            <p:ph type="title"/>
          </p:nvPr>
        </p:nvSpPr>
        <p:spPr/>
        <p:txBody>
          <a:bodyPr/>
          <a:lstStyle/>
          <a:p>
            <a:pPr algn="ctr"/>
            <a:r>
              <a:rPr lang="en-US" dirty="0"/>
              <a:t>Coronavirus Structure</a:t>
            </a:r>
          </a:p>
        </p:txBody>
      </p:sp>
      <p:pic>
        <p:nvPicPr>
          <p:cNvPr id="5" name="Content Placeholder 4">
            <a:extLst>
              <a:ext uri="{FF2B5EF4-FFF2-40B4-BE49-F238E27FC236}">
                <a16:creationId xmlns:a16="http://schemas.microsoft.com/office/drawing/2014/main" id="{D9A69E7B-DD39-428F-BF85-FD3AC26630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061" y="1790079"/>
            <a:ext cx="5013062" cy="4351338"/>
          </a:xfrm>
        </p:spPr>
      </p:pic>
      <p:sp>
        <p:nvSpPr>
          <p:cNvPr id="7" name="TextBox 6">
            <a:extLst>
              <a:ext uri="{FF2B5EF4-FFF2-40B4-BE49-F238E27FC236}">
                <a16:creationId xmlns:a16="http://schemas.microsoft.com/office/drawing/2014/main" id="{E2D53AE3-6565-4260-B65F-0D54997CBFD2}"/>
              </a:ext>
            </a:extLst>
          </p:cNvPr>
          <p:cNvSpPr txBox="1"/>
          <p:nvPr/>
        </p:nvSpPr>
        <p:spPr>
          <a:xfrm flipH="1">
            <a:off x="6461879" y="1790079"/>
            <a:ext cx="5509404" cy="4832092"/>
          </a:xfrm>
          <a:prstGeom prst="rect">
            <a:avLst/>
          </a:prstGeom>
          <a:noFill/>
        </p:spPr>
        <p:txBody>
          <a:bodyPr wrap="square" rtlCol="0">
            <a:spAutoFit/>
          </a:bodyPr>
          <a:lstStyle/>
          <a:p>
            <a:pPr marL="285750" indent="-285750">
              <a:buFont typeface="Arial" panose="020B0604020202020204" pitchFamily="34" charset="0"/>
              <a:buChar char="•"/>
            </a:pPr>
            <a:r>
              <a:rPr lang="en-US" sz="2400" dirty="0"/>
              <a:t>Medium-sized virus</a:t>
            </a:r>
          </a:p>
          <a:p>
            <a:pPr marL="285750" indent="-285750">
              <a:buFont typeface="Arial" panose="020B0604020202020204" pitchFamily="34" charset="0"/>
              <a:buChar char="•"/>
            </a:pPr>
            <a:r>
              <a:rPr lang="en-US" sz="2400" dirty="0" smtClean="0"/>
              <a:t>Enveloped, positive </a:t>
            </a:r>
            <a:r>
              <a:rPr lang="en-US" sz="2400" dirty="0"/>
              <a:t>stranded RNA</a:t>
            </a:r>
          </a:p>
          <a:p>
            <a:pPr marL="285750" indent="-285750">
              <a:buFont typeface="Arial" panose="020B0604020202020204" pitchFamily="34" charset="0"/>
              <a:buChar char="•"/>
            </a:pPr>
            <a:r>
              <a:rPr lang="en-US" sz="2400" dirty="0"/>
              <a:t>Largest mRNA genome of any virus</a:t>
            </a:r>
          </a:p>
          <a:p>
            <a:pPr marL="285750" indent="-285750">
              <a:buFont typeface="Arial" panose="020B0604020202020204" pitchFamily="34" charset="0"/>
              <a:buChar char="•"/>
            </a:pPr>
            <a:r>
              <a:rPr lang="en-US" sz="2400" dirty="0"/>
              <a:t>mRNA encased in nucleocapsid</a:t>
            </a:r>
          </a:p>
          <a:p>
            <a:pPr marL="285750" indent="-285750">
              <a:buFont typeface="Arial" panose="020B0604020202020204" pitchFamily="34" charset="0"/>
              <a:buChar char="•"/>
            </a:pPr>
            <a:r>
              <a:rPr lang="en-US" sz="2400" dirty="0"/>
              <a:t>Lipid Bilayer – Soap works to disrupt this!  </a:t>
            </a:r>
          </a:p>
          <a:p>
            <a:pPr marL="285750" indent="-285750">
              <a:buFont typeface="Arial" panose="020B0604020202020204" pitchFamily="34" charset="0"/>
              <a:buChar char="•"/>
            </a:pPr>
            <a:endParaRPr lang="en-US" sz="2400" dirty="0"/>
          </a:p>
          <a:p>
            <a:r>
              <a:rPr lang="en-US" sz="2400" dirty="0"/>
              <a:t>Corona = Crowns for Spikes</a:t>
            </a:r>
          </a:p>
          <a:p>
            <a:pPr marL="285750" indent="-285750">
              <a:buFont typeface="Arial" panose="020B0604020202020204" pitchFamily="34" charset="0"/>
              <a:buChar char="•"/>
            </a:pPr>
            <a:r>
              <a:rPr lang="en-US" sz="2400" dirty="0"/>
              <a:t>Glycoprotein Spike (S) Peptomer</a:t>
            </a:r>
          </a:p>
          <a:p>
            <a:pPr marL="285750" indent="-285750">
              <a:buFont typeface="Arial" panose="020B0604020202020204" pitchFamily="34" charset="0"/>
              <a:buChar char="•"/>
            </a:pPr>
            <a:r>
              <a:rPr lang="en-US" sz="2400" dirty="0"/>
              <a:t>Spikes allow it to attach to human cell receptors in upper or lower airway</a:t>
            </a:r>
          </a:p>
          <a:p>
            <a:pPr marL="285750" indent="-285750">
              <a:buFont typeface="Arial" panose="020B0604020202020204" pitchFamily="34" charset="0"/>
              <a:buChar char="•"/>
            </a:pPr>
            <a:endParaRPr lang="en-US" sz="2400" dirty="0"/>
          </a:p>
          <a:p>
            <a:endParaRPr lang="en-US" sz="2000" dirty="0"/>
          </a:p>
        </p:txBody>
      </p:sp>
      <p:pic>
        <p:nvPicPr>
          <p:cNvPr id="8" name="Picture 7">
            <a:extLst>
              <a:ext uri="{FF2B5EF4-FFF2-40B4-BE49-F238E27FC236}">
                <a16:creationId xmlns:a16="http://schemas.microsoft.com/office/drawing/2014/main" id="{0E81E463-4E70-41AA-A321-351A0582005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1134" y="103184"/>
            <a:ext cx="1506747" cy="1508287"/>
          </a:xfrm>
          <a:prstGeom prst="rect">
            <a:avLst/>
          </a:prstGeom>
        </p:spPr>
      </p:pic>
    </p:spTree>
    <p:extLst>
      <p:ext uri="{BB962C8B-B14F-4D97-AF65-F5344CB8AC3E}">
        <p14:creationId xmlns:p14="http://schemas.microsoft.com/office/powerpoint/2010/main" val="1214798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Hydroxychloroquine</a:t>
            </a:r>
            <a:endParaRPr lang="en-US" dirty="0"/>
          </a:p>
        </p:txBody>
      </p:sp>
      <p:sp>
        <p:nvSpPr>
          <p:cNvPr id="3" name="Content Placeholder 2"/>
          <p:cNvSpPr>
            <a:spLocks noGrp="1"/>
          </p:cNvSpPr>
          <p:nvPr>
            <p:ph idx="1"/>
          </p:nvPr>
        </p:nvSpPr>
        <p:spPr/>
        <p:txBody>
          <a:bodyPr>
            <a:normAutofit lnSpcReduction="10000"/>
          </a:bodyPr>
          <a:lstStyle/>
          <a:p>
            <a:r>
              <a:rPr lang="en-US" u="sng" dirty="0" err="1"/>
              <a:t>Hydroxychloroquine</a:t>
            </a:r>
            <a:r>
              <a:rPr lang="en-US" dirty="0"/>
              <a:t>:</a:t>
            </a:r>
          </a:p>
          <a:p>
            <a:pPr lvl="1"/>
            <a:r>
              <a:rPr lang="en-US" dirty="0">
                <a:hlinkClick r:id="rId2"/>
              </a:rPr>
              <a:t>Yao et al.</a:t>
            </a:r>
            <a:r>
              <a:rPr lang="en-US" dirty="0"/>
              <a:t> found that the </a:t>
            </a:r>
            <a:r>
              <a:rPr lang="en-US" dirty="0" err="1"/>
              <a:t>hydroxychloroquine</a:t>
            </a:r>
            <a:r>
              <a:rPr lang="en-US" dirty="0"/>
              <a:t> was </a:t>
            </a:r>
            <a:r>
              <a:rPr lang="en-US" i="1" dirty="0"/>
              <a:t>much more potent</a:t>
            </a:r>
            <a:r>
              <a:rPr lang="en-US" dirty="0"/>
              <a:t> than chloroquine at inhibition of COVID-19 in cell lines (EC50 of 0.7 </a:t>
            </a:r>
            <a:r>
              <a:rPr lang="en-US" dirty="0" err="1"/>
              <a:t>uM</a:t>
            </a:r>
            <a:r>
              <a:rPr lang="en-US" dirty="0"/>
              <a:t> vs. 5 </a:t>
            </a:r>
            <a:r>
              <a:rPr lang="en-US" dirty="0" err="1"/>
              <a:t>uM</a:t>
            </a:r>
            <a:r>
              <a:rPr lang="en-US" dirty="0"/>
              <a:t>, respectively).  They recommended a regimen of 400 mg BID for the first day followed by 200 mg BID for the following four days.</a:t>
            </a:r>
          </a:p>
          <a:p>
            <a:pPr marL="0" indent="0">
              <a:buNone/>
            </a:pPr>
            <a:endParaRPr lang="en-US" dirty="0"/>
          </a:p>
          <a:p>
            <a:r>
              <a:rPr lang="en-US" dirty="0" err="1">
                <a:hlinkClick r:id="rId3"/>
              </a:rPr>
              <a:t>Gautret</a:t>
            </a:r>
            <a:r>
              <a:rPr lang="en-US" dirty="0">
                <a:hlinkClick r:id="rId3"/>
              </a:rPr>
              <a:t> et al</a:t>
            </a:r>
            <a:r>
              <a:rPr lang="en-US" dirty="0"/>
              <a:t>: </a:t>
            </a:r>
            <a:r>
              <a:rPr lang="en-US" dirty="0" err="1"/>
              <a:t>Hydroxychlorquine</a:t>
            </a:r>
            <a:r>
              <a:rPr lang="en-US" dirty="0"/>
              <a:t> and azithromycin (Marseille study)</a:t>
            </a:r>
          </a:p>
          <a:p>
            <a:pPr lvl="1"/>
            <a:r>
              <a:rPr lang="en-US" dirty="0"/>
              <a:t>Non-randomized, open label study evaluating the use of </a:t>
            </a:r>
            <a:r>
              <a:rPr lang="en-US" dirty="0" err="1" smtClean="0"/>
              <a:t>hydroxychloroquine</a:t>
            </a:r>
            <a:r>
              <a:rPr lang="en-US" dirty="0" smtClean="0"/>
              <a:t> </a:t>
            </a:r>
            <a:r>
              <a:rPr lang="en-US" dirty="0"/>
              <a:t>(200 mg TID) with or without azithromycin (500 mg once, followed by 250 mg daily for four days).</a:t>
            </a:r>
          </a:p>
          <a:p>
            <a:pPr lvl="1"/>
            <a:r>
              <a:rPr lang="en-US" dirty="0"/>
              <a:t>The primary endpoint was reduction in viral load.  This was reduced, especially by the combination of chloroquine plus azithromycin.</a:t>
            </a:r>
          </a:p>
          <a:p>
            <a:endParaRPr lang="en-US" dirty="0"/>
          </a:p>
        </p:txBody>
      </p:sp>
      <p:pic>
        <p:nvPicPr>
          <p:cNvPr id="4" name="Picture 3"/>
          <p:cNvPicPr>
            <a:picLocks noChangeAspect="1"/>
          </p:cNvPicPr>
          <p:nvPr/>
        </p:nvPicPr>
        <p:blipFill>
          <a:blip r:embed="rId4"/>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637417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365125"/>
            <a:ext cx="10835640" cy="752475"/>
          </a:xfrm>
        </p:spPr>
        <p:txBody>
          <a:bodyPr/>
          <a:lstStyle/>
          <a:p>
            <a:r>
              <a:rPr lang="en-US" dirty="0" smtClean="0"/>
              <a:t>Dosing (per the clinical trials)</a:t>
            </a:r>
            <a:endParaRPr lang="en-US" dirty="0"/>
          </a:p>
        </p:txBody>
      </p:sp>
      <p:sp>
        <p:nvSpPr>
          <p:cNvPr id="3" name="Content Placeholder 2"/>
          <p:cNvSpPr>
            <a:spLocks noGrp="1"/>
          </p:cNvSpPr>
          <p:nvPr>
            <p:ph idx="1"/>
          </p:nvPr>
        </p:nvSpPr>
        <p:spPr>
          <a:xfrm>
            <a:off x="518160" y="1034473"/>
            <a:ext cx="10835640" cy="5754254"/>
          </a:xfrm>
        </p:spPr>
        <p:txBody>
          <a:bodyPr>
            <a:normAutofit/>
          </a:bodyPr>
          <a:lstStyle/>
          <a:p>
            <a:pPr marL="0" indent="0">
              <a:buNone/>
            </a:pPr>
            <a:r>
              <a:rPr lang="en-US" dirty="0" smtClean="0"/>
              <a:t>Chloroquine</a:t>
            </a:r>
          </a:p>
          <a:p>
            <a:r>
              <a:rPr lang="en-US" dirty="0" smtClean="0"/>
              <a:t>500 </a:t>
            </a:r>
            <a:r>
              <a:rPr lang="en-US" dirty="0"/>
              <a:t>mg PO twice daily for 10 days is the regimen recommended by a group in China for patients without contraindications (</a:t>
            </a:r>
            <a:r>
              <a:rPr lang="en-US" dirty="0" err="1">
                <a:hlinkClick r:id="rId2"/>
              </a:rPr>
              <a:t>Zhi</a:t>
            </a:r>
            <a:r>
              <a:rPr lang="en-US" dirty="0">
                <a:hlinkClick r:id="rId2"/>
              </a:rPr>
              <a:t> 2020</a:t>
            </a:r>
            <a:r>
              <a:rPr lang="en-US" dirty="0"/>
              <a:t>).</a:t>
            </a:r>
          </a:p>
          <a:p>
            <a:r>
              <a:rPr lang="en-US" dirty="0" smtClean="0"/>
              <a:t>50% dose reduction if </a:t>
            </a:r>
            <a:r>
              <a:rPr lang="en-US" dirty="0" err="1" smtClean="0"/>
              <a:t>CrCl</a:t>
            </a:r>
            <a:r>
              <a:rPr lang="en-US" dirty="0" smtClean="0"/>
              <a:t> is &lt;10. No established dosing guideline in </a:t>
            </a:r>
            <a:r>
              <a:rPr lang="en-US" dirty="0"/>
              <a:t>hepatic dysfunction</a:t>
            </a:r>
            <a:r>
              <a:rPr lang="en-US" dirty="0" smtClean="0"/>
              <a:t>.</a:t>
            </a:r>
          </a:p>
          <a:p>
            <a:pPr marL="0" indent="0">
              <a:buNone/>
            </a:pPr>
            <a:endParaRPr lang="en-US" dirty="0" smtClean="0"/>
          </a:p>
          <a:p>
            <a:pPr marL="0" indent="0">
              <a:buNone/>
            </a:pPr>
            <a:r>
              <a:rPr lang="en-US" dirty="0" err="1" smtClean="0"/>
              <a:t>Hydroxychloroquine</a:t>
            </a:r>
            <a:r>
              <a:rPr lang="en-US" dirty="0" smtClean="0"/>
              <a:t> </a:t>
            </a:r>
          </a:p>
          <a:p>
            <a:r>
              <a:rPr lang="en-US" dirty="0" smtClean="0"/>
              <a:t>400 </a:t>
            </a:r>
            <a:r>
              <a:rPr lang="en-US" dirty="0"/>
              <a:t>mg PO BID on day #1, then 200 mg q12 </a:t>
            </a:r>
            <a:r>
              <a:rPr lang="en-US" dirty="0" err="1"/>
              <a:t>hrs</a:t>
            </a:r>
            <a:r>
              <a:rPr lang="en-US" dirty="0"/>
              <a:t> for 5-10 days (Regimen used by </a:t>
            </a:r>
            <a:r>
              <a:rPr lang="en-US" dirty="0">
                <a:hlinkClick r:id="rId3"/>
              </a:rPr>
              <a:t>U. Pennsylvania</a:t>
            </a:r>
            <a:r>
              <a:rPr lang="en-US" dirty="0"/>
              <a:t> and </a:t>
            </a:r>
            <a:r>
              <a:rPr lang="en-US" dirty="0">
                <a:hlinkClick r:id="rId4"/>
              </a:rPr>
              <a:t>Belgium Guidelines</a:t>
            </a:r>
            <a:r>
              <a:rPr lang="en-US" dirty="0"/>
              <a:t>)</a:t>
            </a:r>
          </a:p>
          <a:p>
            <a:r>
              <a:rPr lang="en-US" dirty="0"/>
              <a:t>200 mg TID for 10 days (</a:t>
            </a:r>
            <a:r>
              <a:rPr lang="en-US" dirty="0" err="1">
                <a:hlinkClick r:id="rId5"/>
              </a:rPr>
              <a:t>Gautret</a:t>
            </a:r>
            <a:r>
              <a:rPr lang="en-US" dirty="0">
                <a:hlinkClick r:id="rId5"/>
              </a:rPr>
              <a:t> et al regimen</a:t>
            </a:r>
            <a:r>
              <a:rPr lang="en-US" dirty="0"/>
              <a:t>)</a:t>
            </a:r>
          </a:p>
          <a:p>
            <a:r>
              <a:rPr lang="en-US" dirty="0"/>
              <a:t>No dosing adjustment for renal or hepatic dysfunction, or obesity.</a:t>
            </a:r>
          </a:p>
          <a:p>
            <a:endParaRPr lang="en-US" dirty="0"/>
          </a:p>
          <a:p>
            <a:endParaRPr lang="en-US" dirty="0"/>
          </a:p>
        </p:txBody>
      </p:sp>
      <p:pic>
        <p:nvPicPr>
          <p:cNvPr id="5" name="Picture 4"/>
          <p:cNvPicPr>
            <a:picLocks noChangeAspect="1"/>
          </p:cNvPicPr>
          <p:nvPr/>
        </p:nvPicPr>
        <p:blipFill>
          <a:blip r:embed="rId6"/>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2874404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Chloroquine and </a:t>
            </a:r>
            <a:r>
              <a:rPr lang="en-US" dirty="0" err="1" smtClean="0"/>
              <a:t>Hydroxychloroquine</a:t>
            </a:r>
            <a:endParaRPr lang="en-US" dirty="0"/>
          </a:p>
        </p:txBody>
      </p:sp>
      <p:sp>
        <p:nvSpPr>
          <p:cNvPr id="3" name="Content Placeholder 2"/>
          <p:cNvSpPr>
            <a:spLocks noGrp="1"/>
          </p:cNvSpPr>
          <p:nvPr>
            <p:ph idx="1"/>
          </p:nvPr>
        </p:nvSpPr>
        <p:spPr/>
        <p:txBody>
          <a:bodyPr/>
          <a:lstStyle/>
          <a:p>
            <a:r>
              <a:rPr lang="en-US" dirty="0" smtClean="0"/>
              <a:t>Despite the lack of any large scale RCT on the safety or efficacy </a:t>
            </a:r>
            <a:r>
              <a:rPr lang="en-US" dirty="0"/>
              <a:t>of chloroquine and </a:t>
            </a:r>
            <a:r>
              <a:rPr lang="en-US" dirty="0" err="1"/>
              <a:t>hydroxychloroquine</a:t>
            </a:r>
            <a:r>
              <a:rPr lang="en-US" dirty="0"/>
              <a:t> </a:t>
            </a:r>
            <a:r>
              <a:rPr lang="en-US" dirty="0" smtClean="0"/>
              <a:t>for COVID19, an Emergency Use Authorization (EUA) was granted by the U.S. FDA on </a:t>
            </a:r>
            <a:r>
              <a:rPr lang="en-US" dirty="0"/>
              <a:t>3/28/2020 </a:t>
            </a:r>
            <a:r>
              <a:rPr lang="en-US" dirty="0" smtClean="0"/>
              <a:t>for this indication.</a:t>
            </a:r>
            <a:endParaRPr lang="en-US" dirty="0"/>
          </a:p>
          <a:p>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064478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91" y="365125"/>
            <a:ext cx="10975109" cy="1325563"/>
          </a:xfrm>
        </p:spPr>
        <p:txBody>
          <a:bodyPr/>
          <a:lstStyle/>
          <a:p>
            <a:r>
              <a:rPr lang="en-US" dirty="0" smtClean="0"/>
              <a:t>Convalescent plasma</a:t>
            </a:r>
            <a:endParaRPr lang="en-US" dirty="0"/>
          </a:p>
        </p:txBody>
      </p:sp>
      <p:sp>
        <p:nvSpPr>
          <p:cNvPr id="3" name="Content Placeholder 2"/>
          <p:cNvSpPr>
            <a:spLocks noGrp="1"/>
          </p:cNvSpPr>
          <p:nvPr>
            <p:ph idx="1"/>
          </p:nvPr>
        </p:nvSpPr>
        <p:spPr>
          <a:xfrm>
            <a:off x="378691" y="1560324"/>
            <a:ext cx="11517745" cy="5297676"/>
          </a:xfrm>
        </p:spPr>
        <p:txBody>
          <a:bodyPr>
            <a:normAutofit/>
          </a:bodyPr>
          <a:lstStyle/>
          <a:p>
            <a:r>
              <a:rPr lang="en-US" dirty="0"/>
              <a:t>Use of convalescent plasma has been studied in outbreaks of other respiratory infections, including the 2009-2010 H1N1 influenza virus pandemic, 2003 SARS-CoV-1 epidemic, and the 2012 MERS-</a:t>
            </a:r>
            <a:r>
              <a:rPr lang="en-US" dirty="0" err="1"/>
              <a:t>CoV</a:t>
            </a:r>
            <a:r>
              <a:rPr lang="en-US" dirty="0"/>
              <a:t> epidemic. </a:t>
            </a:r>
            <a:endParaRPr lang="en-US" dirty="0" smtClean="0"/>
          </a:p>
          <a:p>
            <a:r>
              <a:rPr lang="en-US" dirty="0" smtClean="0"/>
              <a:t>Although </a:t>
            </a:r>
            <a:r>
              <a:rPr lang="en-US" dirty="0"/>
              <a:t>promising, convalescent plasma has not been shown to be effective in every disease studied. </a:t>
            </a:r>
            <a:endParaRPr lang="en-US" dirty="0" smtClean="0"/>
          </a:p>
          <a:p>
            <a:r>
              <a:rPr lang="en-US" dirty="0" smtClean="0"/>
              <a:t>It </a:t>
            </a:r>
            <a:r>
              <a:rPr lang="en-US" dirty="0"/>
              <a:t>is therefore important to determine through clinical trials, before routinely administering convalescent plasma to patients with COVID-19, that it is safe and effective to do so. </a:t>
            </a:r>
            <a:endParaRPr lang="en-US" dirty="0" smtClean="0"/>
          </a:p>
          <a:p>
            <a:r>
              <a:rPr lang="en-US" dirty="0" smtClean="0"/>
              <a:t>On 3/24/2020, The FDA encouraged </a:t>
            </a:r>
            <a:r>
              <a:rPr lang="en-US" dirty="0"/>
              <a:t>to submit requests to FDA for investigational use under the traditional IND regulatory </a:t>
            </a:r>
            <a:r>
              <a:rPr lang="en-US" dirty="0" smtClean="0"/>
              <a:t>pathway</a:t>
            </a:r>
          </a:p>
          <a:p>
            <a:r>
              <a:rPr lang="en-US" dirty="0" smtClean="0"/>
              <a:t>The first IND approval for the use of convalescent plasma was granted by the FDA on 3/21/2020.</a:t>
            </a:r>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2954122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36" y="365125"/>
            <a:ext cx="11039764" cy="1325563"/>
          </a:xfrm>
        </p:spPr>
        <p:txBody>
          <a:bodyPr/>
          <a:lstStyle/>
          <a:p>
            <a:r>
              <a:rPr lang="en-US" dirty="0" smtClean="0"/>
              <a:t>Statins</a:t>
            </a:r>
            <a:endParaRPr lang="en-US" dirty="0"/>
          </a:p>
        </p:txBody>
      </p:sp>
      <p:sp>
        <p:nvSpPr>
          <p:cNvPr id="3" name="Content Placeholder 2"/>
          <p:cNvSpPr>
            <a:spLocks noGrp="1"/>
          </p:cNvSpPr>
          <p:nvPr>
            <p:ph idx="1"/>
          </p:nvPr>
        </p:nvSpPr>
        <p:spPr>
          <a:xfrm>
            <a:off x="314036" y="1560324"/>
            <a:ext cx="11039764" cy="5297675"/>
          </a:xfrm>
        </p:spPr>
        <p:txBody>
          <a:bodyPr/>
          <a:lstStyle/>
          <a:p>
            <a:r>
              <a:rPr lang="en-US" dirty="0" smtClean="0"/>
              <a:t>Treatment guidelines from Massachusetts </a:t>
            </a:r>
            <a:r>
              <a:rPr lang="en-US" dirty="0"/>
              <a:t>General </a:t>
            </a:r>
            <a:r>
              <a:rPr lang="en-US" dirty="0" smtClean="0"/>
              <a:t>(Harvard) include statins </a:t>
            </a:r>
            <a:r>
              <a:rPr lang="en-US" dirty="0"/>
              <a:t>as part of their treatment guidelines. </a:t>
            </a:r>
            <a:endParaRPr lang="en-US" dirty="0" smtClean="0"/>
          </a:p>
          <a:p>
            <a:r>
              <a:rPr lang="en-US" dirty="0" smtClean="0"/>
              <a:t>The </a:t>
            </a:r>
            <a:r>
              <a:rPr lang="en-US" dirty="0"/>
              <a:t>belief is that it has immunomodulatory </a:t>
            </a:r>
            <a:r>
              <a:rPr lang="en-US" dirty="0" smtClean="0"/>
              <a:t>effects that may be helpful in COVID19 patients</a:t>
            </a:r>
          </a:p>
          <a:p>
            <a:r>
              <a:rPr lang="en-US" dirty="0" smtClean="0"/>
              <a:t>Recommendation is to start with high intensity statin therapy (atorvastatin 40 mg or </a:t>
            </a:r>
            <a:r>
              <a:rPr lang="en-US" dirty="0" err="1" smtClean="0"/>
              <a:t>rosuvastatin</a:t>
            </a:r>
            <a:r>
              <a:rPr lang="en-US" dirty="0" smtClean="0"/>
              <a:t> 20 mg daily) unless there’s a clear contraindication or a concern for rhabdomyolysis.</a:t>
            </a:r>
          </a:p>
          <a:p>
            <a:r>
              <a:rPr lang="en-US" dirty="0" smtClean="0"/>
              <a:t>Caveat: Not a widespread </a:t>
            </a:r>
            <a:r>
              <a:rPr lang="en-US" smtClean="0"/>
              <a:t>treatment guideline. </a:t>
            </a:r>
            <a:r>
              <a:rPr lang="en-US" dirty="0" smtClean="0"/>
              <a:t>I am not aware of this recommendation being </a:t>
            </a:r>
            <a:r>
              <a:rPr lang="en-US" dirty="0"/>
              <a:t>used anywhere </a:t>
            </a:r>
            <a:r>
              <a:rPr lang="en-US" dirty="0" smtClean="0"/>
              <a:t>else</a:t>
            </a:r>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153965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365125"/>
            <a:ext cx="11002818" cy="1325563"/>
          </a:xfrm>
        </p:spPr>
        <p:txBody>
          <a:bodyPr/>
          <a:lstStyle/>
          <a:p>
            <a:r>
              <a:rPr lang="en-US" dirty="0" smtClean="0"/>
              <a:t>Other therapies - </a:t>
            </a:r>
            <a:r>
              <a:rPr lang="en-US" dirty="0" err="1" smtClean="0"/>
              <a:t>Leronlimab</a:t>
            </a:r>
            <a:endParaRPr lang="en-US" dirty="0"/>
          </a:p>
        </p:txBody>
      </p:sp>
      <p:sp>
        <p:nvSpPr>
          <p:cNvPr id="3" name="Content Placeholder 2"/>
          <p:cNvSpPr>
            <a:spLocks noGrp="1"/>
          </p:cNvSpPr>
          <p:nvPr>
            <p:ph idx="1"/>
          </p:nvPr>
        </p:nvSpPr>
        <p:spPr>
          <a:xfrm>
            <a:off x="350982" y="1825624"/>
            <a:ext cx="11002818" cy="4926157"/>
          </a:xfrm>
        </p:spPr>
        <p:txBody>
          <a:bodyPr>
            <a:normAutofit fontScale="92500" lnSpcReduction="10000"/>
          </a:bodyPr>
          <a:lstStyle/>
          <a:p>
            <a:r>
              <a:rPr lang="en-US" dirty="0"/>
              <a:t> </a:t>
            </a:r>
            <a:r>
              <a:rPr lang="en-US" dirty="0" err="1" smtClean="0"/>
              <a:t>Leronlimab</a:t>
            </a:r>
            <a:r>
              <a:rPr lang="en-US" dirty="0" smtClean="0"/>
              <a:t> is a CCR5 </a:t>
            </a:r>
            <a:r>
              <a:rPr lang="en-US" dirty="0"/>
              <a:t>antagonist. CCR5 antagonists block the CCR5 </a:t>
            </a:r>
            <a:r>
              <a:rPr lang="en-US" dirty="0" err="1"/>
              <a:t>coreceptor</a:t>
            </a:r>
            <a:r>
              <a:rPr lang="en-US" dirty="0"/>
              <a:t> on the surface of certain immune cells, such as CD4 T lymphocytes (CD4 cells</a:t>
            </a:r>
            <a:r>
              <a:rPr lang="en-US" dirty="0" smtClean="0"/>
              <a:t>) to prevent viral entry.</a:t>
            </a:r>
          </a:p>
          <a:p>
            <a:r>
              <a:rPr lang="en-US" dirty="0" smtClean="0"/>
              <a:t>An Investigational </a:t>
            </a:r>
            <a:r>
              <a:rPr lang="en-US" dirty="0"/>
              <a:t>New Drug (IND) application and protocol </a:t>
            </a:r>
            <a:r>
              <a:rPr lang="en-US" dirty="0" smtClean="0"/>
              <a:t>was submitted with </a:t>
            </a:r>
            <a:r>
              <a:rPr lang="en-US" dirty="0"/>
              <a:t>the FDA at the beginning of March for the initiation of the </a:t>
            </a:r>
            <a:r>
              <a:rPr lang="en-US" dirty="0" smtClean="0"/>
              <a:t>trial.</a:t>
            </a:r>
          </a:p>
          <a:p>
            <a:r>
              <a:rPr lang="en-US" dirty="0" smtClean="0"/>
              <a:t>Two </a:t>
            </a:r>
            <a:r>
              <a:rPr lang="en-US" dirty="0"/>
              <a:t>weeks later, the FDA cleared an emergency IND to allow for the treatment of 2 patients with COVID-19 in New York with </a:t>
            </a:r>
            <a:r>
              <a:rPr lang="en-US" dirty="0" err="1"/>
              <a:t>leronlimab</a:t>
            </a:r>
            <a:r>
              <a:rPr lang="en-US" dirty="0"/>
              <a:t> therapy</a:t>
            </a:r>
            <a:r>
              <a:rPr lang="en-US" dirty="0" smtClean="0"/>
              <a:t>. </a:t>
            </a:r>
          </a:p>
          <a:p>
            <a:r>
              <a:rPr lang="en-US" dirty="0" smtClean="0"/>
              <a:t>Already </a:t>
            </a:r>
            <a:r>
              <a:rPr lang="en-US" dirty="0"/>
              <a:t>a total of 10 severely ill patients have been treated with the CCR5 antagonist.</a:t>
            </a:r>
          </a:p>
          <a:p>
            <a:r>
              <a:rPr lang="en-US" dirty="0" smtClean="0"/>
              <a:t>After </a:t>
            </a:r>
            <a:r>
              <a:rPr lang="en-US" dirty="0"/>
              <a:t>3 days of treatment with </a:t>
            </a:r>
            <a:r>
              <a:rPr lang="en-US" dirty="0" err="1"/>
              <a:t>leronlimab</a:t>
            </a:r>
            <a:r>
              <a:rPr lang="en-US" dirty="0"/>
              <a:t>, 8 patients with COVID-19 who are seriously ill have shown an improvement in several important immunologic biomarkers, including cytokines, interleukin (IL)-6, and a trend toward the normalization of the CD4/CD8 </a:t>
            </a:r>
            <a:r>
              <a:rPr lang="en-US" dirty="0" smtClean="0"/>
              <a:t>ratio</a:t>
            </a:r>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4031083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therapies: Interleukin 6 inhibitors</a:t>
            </a:r>
            <a:endParaRPr lang="en-US" dirty="0"/>
          </a:p>
        </p:txBody>
      </p:sp>
      <p:sp>
        <p:nvSpPr>
          <p:cNvPr id="3" name="Content Placeholder 2"/>
          <p:cNvSpPr>
            <a:spLocks noGrp="1"/>
          </p:cNvSpPr>
          <p:nvPr>
            <p:ph idx="1"/>
          </p:nvPr>
        </p:nvSpPr>
        <p:spPr>
          <a:xfrm>
            <a:off x="295563" y="1825625"/>
            <a:ext cx="11656291" cy="4843030"/>
          </a:xfrm>
        </p:spPr>
        <p:txBody>
          <a:bodyPr>
            <a:normAutofit/>
          </a:bodyPr>
          <a:lstStyle/>
          <a:p>
            <a:r>
              <a:rPr lang="en-US" dirty="0" smtClean="0"/>
              <a:t>IL-6 inhibitors are commonly used to treat rheumatoid arthritis</a:t>
            </a:r>
          </a:p>
          <a:p>
            <a:r>
              <a:rPr lang="en-US" dirty="0" smtClean="0"/>
              <a:t>A Phase </a:t>
            </a:r>
            <a:r>
              <a:rPr lang="en-US" dirty="0"/>
              <a:t>II/III trial in Italy, Spain, Germany, France, Japan, Canada and </a:t>
            </a:r>
            <a:r>
              <a:rPr lang="en-US" dirty="0" smtClean="0"/>
              <a:t>Russia for </a:t>
            </a:r>
            <a:r>
              <a:rPr lang="en-US" dirty="0" err="1" smtClean="0"/>
              <a:t>Kevzara</a:t>
            </a:r>
            <a:r>
              <a:rPr lang="en-US" dirty="0" smtClean="0"/>
              <a:t>. </a:t>
            </a:r>
            <a:r>
              <a:rPr lang="en-US" dirty="0"/>
              <a:t>The belief is that </a:t>
            </a:r>
            <a:r>
              <a:rPr lang="en-US" dirty="0" err="1" smtClean="0"/>
              <a:t>Kevzara</a:t>
            </a:r>
            <a:r>
              <a:rPr lang="en-US" dirty="0" smtClean="0"/>
              <a:t> </a:t>
            </a:r>
            <a:r>
              <a:rPr lang="en-US" dirty="0"/>
              <a:t>could calm an overactive immune response against the lungs and other organs seen in some severe COVID-19 patients. </a:t>
            </a:r>
            <a:endParaRPr lang="en-US" dirty="0" smtClean="0"/>
          </a:p>
          <a:p>
            <a:r>
              <a:rPr lang="en-US" dirty="0" err="1" smtClean="0"/>
              <a:t>Kevzara</a:t>
            </a:r>
            <a:r>
              <a:rPr lang="en-US" dirty="0" smtClean="0"/>
              <a:t> </a:t>
            </a:r>
            <a:r>
              <a:rPr lang="en-US" dirty="0"/>
              <a:t>may calm that immune response in these patients, IL-6 may play a role in driving the overactive inflammatory response in the lungs of patients who are severely or critically ill with COVID-19 infection. </a:t>
            </a:r>
            <a:endParaRPr lang="en-US" dirty="0" smtClean="0"/>
          </a:p>
          <a:p>
            <a:r>
              <a:rPr lang="en-US" dirty="0" smtClean="0"/>
              <a:t>There have been anecdotal </a:t>
            </a:r>
            <a:r>
              <a:rPr lang="en-US" dirty="0"/>
              <a:t>reports from China that patients treated with </a:t>
            </a:r>
            <a:r>
              <a:rPr lang="en-US" dirty="0" err="1" smtClean="0"/>
              <a:t>Actemra</a:t>
            </a:r>
            <a:r>
              <a:rPr lang="en-US" dirty="0"/>
              <a:t>, also an IL-6 inhibitor, showed efficacy in treating these patients.</a:t>
            </a:r>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726003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65125"/>
            <a:ext cx="10866120" cy="1325563"/>
          </a:xfrm>
        </p:spPr>
        <p:txBody>
          <a:bodyPr/>
          <a:lstStyle/>
          <a:p>
            <a:r>
              <a:rPr lang="en-US" dirty="0" smtClean="0"/>
              <a:t>Other therapies</a:t>
            </a:r>
            <a:endParaRPr lang="en-US" dirty="0"/>
          </a:p>
        </p:txBody>
      </p:sp>
      <p:sp>
        <p:nvSpPr>
          <p:cNvPr id="3" name="Content Placeholder 2"/>
          <p:cNvSpPr>
            <a:spLocks noGrp="1"/>
          </p:cNvSpPr>
          <p:nvPr>
            <p:ph idx="1"/>
          </p:nvPr>
        </p:nvSpPr>
        <p:spPr>
          <a:xfrm>
            <a:off x="487680" y="1354976"/>
            <a:ext cx="10866120" cy="5503024"/>
          </a:xfrm>
        </p:spPr>
        <p:txBody>
          <a:bodyPr>
            <a:normAutofit lnSpcReduction="10000"/>
          </a:bodyPr>
          <a:lstStyle/>
          <a:p>
            <a:r>
              <a:rPr lang="en-US" dirty="0" smtClean="0"/>
              <a:t>Neuraminidase inhibitors like </a:t>
            </a:r>
            <a:r>
              <a:rPr lang="en-US" dirty="0" err="1" smtClean="0"/>
              <a:t>oseltamivir</a:t>
            </a:r>
            <a:r>
              <a:rPr lang="en-US" dirty="0" smtClean="0"/>
              <a:t> do not work against SARS-nCOV-2 (as of right now, patients with viral pneumonia are statistically more likely to have influenza than COVID19. But this can change very quickly)</a:t>
            </a:r>
          </a:p>
          <a:p>
            <a:r>
              <a:rPr lang="en-US" dirty="0" smtClean="0"/>
              <a:t>Steroids are not recommended unless there is a clear indication (such as concomitant asthma or COPD exacerbation, etc.)</a:t>
            </a:r>
          </a:p>
          <a:p>
            <a:r>
              <a:rPr lang="en-US" dirty="0"/>
              <a:t>Ascorbic acid </a:t>
            </a:r>
            <a:r>
              <a:rPr lang="en-US" dirty="0" smtClean="0"/>
              <a:t>appeared </a:t>
            </a:r>
            <a:r>
              <a:rPr lang="en-US" dirty="0"/>
              <a:t>to improve mortality in the multi-center </a:t>
            </a:r>
            <a:r>
              <a:rPr lang="en-US" dirty="0">
                <a:hlinkClick r:id="rId2"/>
              </a:rPr>
              <a:t>CITRIS-ALI trial</a:t>
            </a:r>
            <a:r>
              <a:rPr lang="en-US" dirty="0"/>
              <a:t>.  However, interpretation of this trial remains </a:t>
            </a:r>
            <a:r>
              <a:rPr lang="en-US" dirty="0" smtClean="0"/>
              <a:t>contentious </a:t>
            </a:r>
            <a:r>
              <a:rPr lang="en-US" dirty="0"/>
              <a:t>due to nearly unsolvable issues with </a:t>
            </a:r>
            <a:r>
              <a:rPr lang="en-US" dirty="0" smtClean="0"/>
              <a:t>survivorship bias.</a:t>
            </a:r>
            <a:endParaRPr lang="en-US" dirty="0"/>
          </a:p>
          <a:p>
            <a:r>
              <a:rPr lang="en-US" dirty="0" smtClean="0"/>
              <a:t>Administration </a:t>
            </a:r>
            <a:r>
              <a:rPr lang="en-US" dirty="0"/>
              <a:t>of a moderate dose of IV vitamin C could be considered (e.g. 1.5 grams IV q6 ascorbic acid plus 200 mg thiamine IV q12).  This dose seems to be safe.  However, </a:t>
            </a:r>
            <a:r>
              <a:rPr lang="en-US" i="1" dirty="0"/>
              <a:t>there is no high-quality evidence to support ascorbic acid in viral pneumonia. </a:t>
            </a:r>
            <a:r>
              <a:rPr lang="en-US" dirty="0"/>
              <a:t/>
            </a:r>
            <a:br>
              <a:rPr lang="en-US" dirty="0"/>
            </a:br>
            <a:endParaRPr lang="en-US" dirty="0" smtClean="0"/>
          </a:p>
          <a:p>
            <a:endParaRPr lang="en-US" dirty="0"/>
          </a:p>
        </p:txBody>
      </p:sp>
      <p:pic>
        <p:nvPicPr>
          <p:cNvPr id="4" name="Picture 3"/>
          <p:cNvPicPr>
            <a:picLocks noChangeAspect="1"/>
          </p:cNvPicPr>
          <p:nvPr/>
        </p:nvPicPr>
        <p:blipFill>
          <a:blip r:embed="rId3"/>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2563722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4C16-A33F-4F48-84AB-025A5542D3C9}"/>
              </a:ext>
            </a:extLst>
          </p:cNvPr>
          <p:cNvSpPr>
            <a:spLocks noGrp="1"/>
          </p:cNvSpPr>
          <p:nvPr>
            <p:ph type="title"/>
          </p:nvPr>
        </p:nvSpPr>
        <p:spPr>
          <a:xfrm>
            <a:off x="475861" y="365125"/>
            <a:ext cx="10877939" cy="857185"/>
          </a:xfrm>
        </p:spPr>
        <p:txBody>
          <a:bodyPr>
            <a:normAutofit fontScale="90000"/>
          </a:bodyPr>
          <a:lstStyle/>
          <a:p>
            <a:r>
              <a:rPr lang="en-US" dirty="0"/>
              <a:t>Possible estimates </a:t>
            </a:r>
            <a:r>
              <a:rPr lang="en-US" dirty="0" smtClean="0"/>
              <a:t>presented at AHA </a:t>
            </a:r>
            <a:br>
              <a:rPr lang="en-US" dirty="0" smtClean="0"/>
            </a:br>
            <a:endParaRPr lang="en-US" dirty="0"/>
          </a:p>
        </p:txBody>
      </p:sp>
      <p:sp>
        <p:nvSpPr>
          <p:cNvPr id="3" name="Content Placeholder 2">
            <a:extLst>
              <a:ext uri="{FF2B5EF4-FFF2-40B4-BE49-F238E27FC236}">
                <a16:creationId xmlns:a16="http://schemas.microsoft.com/office/drawing/2014/main" id="{DBA8865B-CA72-4318-86E3-7AD1EE00FB41}"/>
              </a:ext>
            </a:extLst>
          </p:cNvPr>
          <p:cNvSpPr>
            <a:spLocks noGrp="1"/>
          </p:cNvSpPr>
          <p:nvPr>
            <p:ph idx="1"/>
          </p:nvPr>
        </p:nvSpPr>
        <p:spPr>
          <a:xfrm>
            <a:off x="475861" y="1474312"/>
            <a:ext cx="11318033" cy="5383687"/>
          </a:xfrm>
        </p:spPr>
        <p:txBody>
          <a:bodyPr>
            <a:normAutofit fontScale="92500"/>
          </a:bodyPr>
          <a:lstStyle/>
          <a:p>
            <a:r>
              <a:rPr lang="en-US" dirty="0"/>
              <a:t>R0: </a:t>
            </a:r>
            <a:r>
              <a:rPr lang="en-US" dirty="0" smtClean="0"/>
              <a:t>2.5, Doubling rate: 5-6 days	 </a:t>
            </a:r>
            <a:r>
              <a:rPr lang="en-US" dirty="0"/>
              <a:t>		</a:t>
            </a:r>
            <a:r>
              <a:rPr lang="en-US" dirty="0" smtClean="0"/>
              <a:t>	</a:t>
            </a:r>
            <a:r>
              <a:rPr lang="en-US" dirty="0" smtClean="0">
                <a:solidFill>
                  <a:schemeClr val="accent1"/>
                </a:solidFill>
              </a:rPr>
              <a:t>(</a:t>
            </a:r>
            <a:r>
              <a:rPr lang="en-US" dirty="0">
                <a:solidFill>
                  <a:schemeClr val="accent1"/>
                </a:solidFill>
              </a:rPr>
              <a:t>Influenza: 1.4)</a:t>
            </a:r>
          </a:p>
          <a:p>
            <a:r>
              <a:rPr lang="en-US" dirty="0"/>
              <a:t>Community attack rate 30-40% = 96 million   	</a:t>
            </a:r>
            <a:r>
              <a:rPr lang="en-US" dirty="0" smtClean="0"/>
              <a:t>	</a:t>
            </a:r>
            <a:r>
              <a:rPr lang="en-US" dirty="0" smtClean="0">
                <a:solidFill>
                  <a:schemeClr val="accent1"/>
                </a:solidFill>
              </a:rPr>
              <a:t>(</a:t>
            </a:r>
            <a:r>
              <a:rPr lang="en-US" dirty="0">
                <a:solidFill>
                  <a:schemeClr val="accent1"/>
                </a:solidFill>
              </a:rPr>
              <a:t>5-20%; 45 million)</a:t>
            </a:r>
          </a:p>
          <a:p>
            <a:r>
              <a:rPr lang="en-US" dirty="0"/>
              <a:t>Cases requiring hospitalization 5% = 4.8 million  	</a:t>
            </a:r>
            <a:r>
              <a:rPr lang="en-US" dirty="0">
                <a:solidFill>
                  <a:schemeClr val="accent1"/>
                </a:solidFill>
              </a:rPr>
              <a:t>(810,000)</a:t>
            </a:r>
          </a:p>
          <a:p>
            <a:r>
              <a:rPr lang="en-US" dirty="0"/>
              <a:t>Cases requiring ICU 1-2% = 1.9 million   		</a:t>
            </a:r>
            <a:r>
              <a:rPr lang="en-US" dirty="0">
                <a:solidFill>
                  <a:schemeClr val="accent1"/>
                </a:solidFill>
              </a:rPr>
              <a:t>(96,000)</a:t>
            </a:r>
          </a:p>
          <a:p>
            <a:r>
              <a:rPr lang="en-US" dirty="0"/>
              <a:t>Cases requiring vents 1% = 1 million</a:t>
            </a:r>
          </a:p>
          <a:p>
            <a:r>
              <a:rPr lang="en-US" dirty="0"/>
              <a:t>CFR 0.5% = US 488,000 deaths  			</a:t>
            </a:r>
            <a:r>
              <a:rPr lang="en-US" dirty="0" smtClean="0"/>
              <a:t>	</a:t>
            </a:r>
            <a:r>
              <a:rPr lang="en-US" dirty="0" smtClean="0">
                <a:solidFill>
                  <a:schemeClr val="accent1"/>
                </a:solidFill>
              </a:rPr>
              <a:t>(</a:t>
            </a:r>
            <a:r>
              <a:rPr lang="en-US" dirty="0">
                <a:solidFill>
                  <a:schemeClr val="accent1"/>
                </a:solidFill>
              </a:rPr>
              <a:t>0.1%; 50,000)</a:t>
            </a:r>
          </a:p>
          <a:p>
            <a:endParaRPr lang="en-US" dirty="0"/>
          </a:p>
          <a:p>
            <a:pPr marL="0" indent="0" algn="ctr">
              <a:buNone/>
            </a:pPr>
            <a:r>
              <a:rPr lang="en-US" sz="3600" b="1" dirty="0"/>
              <a:t>“Prepare for 10X seasonal influenza burden”</a:t>
            </a:r>
            <a:endParaRPr lang="en-US" b="1" dirty="0"/>
          </a:p>
          <a:p>
            <a:pPr marL="0" indent="0" algn="ctr">
              <a:buNone/>
            </a:pPr>
            <a:r>
              <a:rPr lang="en-US" dirty="0"/>
              <a:t>James Lawler, MD, MPH</a:t>
            </a:r>
          </a:p>
          <a:p>
            <a:pPr marL="0" indent="0" algn="ctr">
              <a:buNone/>
            </a:pPr>
            <a:r>
              <a:rPr lang="en-US" dirty="0"/>
              <a:t>Director, International Programs and Innovation, </a:t>
            </a:r>
            <a:r>
              <a:rPr lang="en-US" dirty="0">
                <a:hlinkClick r:id="rId2"/>
              </a:rPr>
              <a:t>Global Center for Health Security</a:t>
            </a:r>
            <a:r>
              <a:rPr lang="en-US" dirty="0"/>
              <a:t/>
            </a:r>
            <a:br>
              <a:rPr lang="en-US" dirty="0"/>
            </a:br>
            <a:r>
              <a:rPr lang="en-US" dirty="0"/>
              <a:t>Director, Clinical and Biodefense Research, </a:t>
            </a:r>
            <a:r>
              <a:rPr lang="en-US" dirty="0">
                <a:hlinkClick r:id="rId3"/>
              </a:rPr>
              <a:t>National Strategic Research Institute</a:t>
            </a:r>
            <a:endParaRPr lang="en-US" dirty="0"/>
          </a:p>
          <a:p>
            <a:pPr marL="0" indent="0" algn="ctr">
              <a:buNone/>
            </a:pPr>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33225824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4C16-A33F-4F48-84AB-025A5542D3C9}"/>
              </a:ext>
            </a:extLst>
          </p:cNvPr>
          <p:cNvSpPr>
            <a:spLocks noGrp="1"/>
          </p:cNvSpPr>
          <p:nvPr>
            <p:ph type="title"/>
          </p:nvPr>
        </p:nvSpPr>
        <p:spPr/>
        <p:txBody>
          <a:bodyPr>
            <a:normAutofit/>
          </a:bodyPr>
          <a:lstStyle/>
          <a:p>
            <a:r>
              <a:rPr lang="en-US" dirty="0"/>
              <a:t>E</a:t>
            </a:r>
            <a:r>
              <a:rPr lang="en-US" dirty="0" smtClean="0"/>
              <a:t>stimate from Harvard </a:t>
            </a:r>
            <a:br>
              <a:rPr lang="en-US" dirty="0" smtClean="0"/>
            </a:br>
            <a:r>
              <a:rPr lang="en-US" dirty="0" smtClean="0"/>
              <a:t>(</a:t>
            </a:r>
            <a:r>
              <a:rPr lang="en-US" dirty="0"/>
              <a:t>Dr </a:t>
            </a:r>
            <a:r>
              <a:rPr lang="en-US" dirty="0" err="1" smtClean="0"/>
              <a:t>Lipsitch</a:t>
            </a:r>
            <a:r>
              <a:rPr lang="en-US" dirty="0" smtClean="0"/>
              <a:t> – epidemiologist)</a:t>
            </a:r>
            <a:endParaRPr lang="en-US" dirty="0"/>
          </a:p>
        </p:txBody>
      </p:sp>
      <p:sp>
        <p:nvSpPr>
          <p:cNvPr id="3" name="Content Placeholder 2">
            <a:extLst>
              <a:ext uri="{FF2B5EF4-FFF2-40B4-BE49-F238E27FC236}">
                <a16:creationId xmlns:a16="http://schemas.microsoft.com/office/drawing/2014/main" id="{DBA8865B-CA72-4318-86E3-7AD1EE00FB41}"/>
              </a:ext>
            </a:extLst>
          </p:cNvPr>
          <p:cNvSpPr>
            <a:spLocks noGrp="1"/>
          </p:cNvSpPr>
          <p:nvPr>
            <p:ph idx="1"/>
          </p:nvPr>
        </p:nvSpPr>
        <p:spPr>
          <a:xfrm>
            <a:off x="838200" y="1825625"/>
            <a:ext cx="10515600" cy="4919252"/>
          </a:xfrm>
        </p:spPr>
        <p:txBody>
          <a:bodyPr>
            <a:normAutofit fontScale="85000" lnSpcReduction="10000"/>
          </a:bodyPr>
          <a:lstStyle/>
          <a:p>
            <a:r>
              <a:rPr lang="en-US" dirty="0"/>
              <a:t>R0 = </a:t>
            </a:r>
            <a:r>
              <a:rPr lang="en-US" dirty="0">
                <a:highlight>
                  <a:srgbClr val="FFFF00"/>
                </a:highlight>
              </a:rPr>
              <a:t>2.5</a:t>
            </a:r>
            <a:r>
              <a:rPr lang="en-US" dirty="0"/>
              <a:t>  (R could be lowered with mitigation efforts)	</a:t>
            </a:r>
            <a:endParaRPr lang="en-US" dirty="0" smtClean="0"/>
          </a:p>
          <a:p>
            <a:r>
              <a:rPr lang="en-US" dirty="0" smtClean="0"/>
              <a:t>Doubling rate: 5-6 days</a:t>
            </a:r>
            <a:r>
              <a:rPr lang="en-US" dirty="0"/>
              <a:t>	</a:t>
            </a:r>
            <a:r>
              <a:rPr lang="en-US" dirty="0">
                <a:solidFill>
                  <a:schemeClr val="accent1"/>
                </a:solidFill>
              </a:rPr>
              <a:t> </a:t>
            </a:r>
            <a:r>
              <a:rPr lang="en-US" dirty="0" smtClean="0">
                <a:solidFill>
                  <a:schemeClr val="accent1"/>
                </a:solidFill>
              </a:rPr>
              <a:t>    				(Influenza)</a:t>
            </a:r>
            <a:endParaRPr lang="en-US" dirty="0">
              <a:solidFill>
                <a:schemeClr val="accent1"/>
              </a:solidFill>
            </a:endParaRPr>
          </a:p>
          <a:p>
            <a:r>
              <a:rPr lang="en-US" dirty="0" smtClean="0"/>
              <a:t>Community </a:t>
            </a:r>
            <a:r>
              <a:rPr lang="en-US" dirty="0"/>
              <a:t>attack rate </a:t>
            </a:r>
            <a:r>
              <a:rPr lang="en-US" dirty="0">
                <a:highlight>
                  <a:srgbClr val="FFFF00"/>
                </a:highlight>
              </a:rPr>
              <a:t>40-70%</a:t>
            </a:r>
            <a:r>
              <a:rPr lang="en-US" dirty="0"/>
              <a:t> = 131-229 million  		</a:t>
            </a:r>
            <a:r>
              <a:rPr lang="en-US" dirty="0">
                <a:solidFill>
                  <a:schemeClr val="accent1"/>
                </a:solidFill>
              </a:rPr>
              <a:t>(</a:t>
            </a:r>
            <a:r>
              <a:rPr lang="en-US" dirty="0" smtClean="0">
                <a:solidFill>
                  <a:schemeClr val="accent1"/>
                </a:solidFill>
              </a:rPr>
              <a:t>5-20%; 45 million</a:t>
            </a:r>
            <a:r>
              <a:rPr lang="en-US" dirty="0">
                <a:solidFill>
                  <a:schemeClr val="accent1"/>
                </a:solidFill>
              </a:rPr>
              <a:t>)</a:t>
            </a:r>
          </a:p>
          <a:p>
            <a:r>
              <a:rPr lang="en-US" dirty="0"/>
              <a:t>Cases requiring hospitalization </a:t>
            </a:r>
            <a:r>
              <a:rPr lang="en-US" dirty="0">
                <a:highlight>
                  <a:srgbClr val="FFFF00"/>
                </a:highlight>
              </a:rPr>
              <a:t>15%</a:t>
            </a:r>
            <a:r>
              <a:rPr lang="en-US" dirty="0"/>
              <a:t> = 20- 34 million  	</a:t>
            </a:r>
            <a:r>
              <a:rPr lang="en-US" dirty="0">
                <a:solidFill>
                  <a:schemeClr val="accent1"/>
                </a:solidFill>
              </a:rPr>
              <a:t>(2% or 810,000)</a:t>
            </a:r>
          </a:p>
          <a:p>
            <a:r>
              <a:rPr lang="en-US" dirty="0"/>
              <a:t>Cases requiring ICU </a:t>
            </a:r>
            <a:r>
              <a:rPr lang="en-US" dirty="0">
                <a:highlight>
                  <a:srgbClr val="FFFF00"/>
                </a:highlight>
              </a:rPr>
              <a:t>5%</a:t>
            </a:r>
            <a:r>
              <a:rPr lang="en-US" dirty="0"/>
              <a:t> = 6.5 – 11.4 million  		</a:t>
            </a:r>
            <a:r>
              <a:rPr lang="en-US" dirty="0">
                <a:solidFill>
                  <a:schemeClr val="accent1"/>
                </a:solidFill>
              </a:rPr>
              <a:t>(96,000)</a:t>
            </a:r>
          </a:p>
          <a:p>
            <a:r>
              <a:rPr lang="en-US" dirty="0"/>
              <a:t>Cases requiring vents </a:t>
            </a:r>
            <a:r>
              <a:rPr lang="en-US" dirty="0">
                <a:highlight>
                  <a:srgbClr val="FFFF00"/>
                </a:highlight>
              </a:rPr>
              <a:t>2.5</a:t>
            </a:r>
            <a:r>
              <a:rPr lang="en-US" dirty="0"/>
              <a:t>% = 3.25 – 5.7 million</a:t>
            </a:r>
          </a:p>
          <a:p>
            <a:r>
              <a:rPr lang="en-US" dirty="0"/>
              <a:t>CFR </a:t>
            </a:r>
            <a:r>
              <a:rPr lang="en-US" dirty="0">
                <a:highlight>
                  <a:srgbClr val="FFFF00"/>
                </a:highlight>
              </a:rPr>
              <a:t>1-2%</a:t>
            </a:r>
            <a:r>
              <a:rPr lang="en-US" dirty="0"/>
              <a:t> = 1.3 – 5 million deaths  				</a:t>
            </a:r>
            <a:r>
              <a:rPr lang="en-US" dirty="0">
                <a:solidFill>
                  <a:schemeClr val="accent1"/>
                </a:solidFill>
              </a:rPr>
              <a:t>(0.1% or 50,000)</a:t>
            </a:r>
          </a:p>
          <a:p>
            <a:endParaRPr lang="en-US" dirty="0">
              <a:solidFill>
                <a:schemeClr val="accent1"/>
              </a:solidFill>
            </a:endParaRPr>
          </a:p>
          <a:p>
            <a:pPr algn="just"/>
            <a:endParaRPr lang="en-US" dirty="0">
              <a:solidFill>
                <a:schemeClr val="accent1"/>
              </a:solidFill>
            </a:endParaRPr>
          </a:p>
          <a:p>
            <a:pPr marL="0" indent="0">
              <a:buNone/>
            </a:pPr>
            <a:r>
              <a:rPr lang="en-US" dirty="0"/>
              <a:t>Italy numbers suggest that 10% of diagnosed patients need ICU care; </a:t>
            </a:r>
          </a:p>
          <a:p>
            <a:pPr marL="0" indent="0">
              <a:buNone/>
            </a:pPr>
            <a:r>
              <a:rPr lang="en-US" dirty="0"/>
              <a:t>h</a:t>
            </a:r>
            <a:r>
              <a:rPr lang="en-US" dirty="0" smtClean="0"/>
              <a:t>owever, this may be </a:t>
            </a:r>
            <a:r>
              <a:rPr lang="en-US" dirty="0"/>
              <a:t>due to older population</a:t>
            </a:r>
          </a:p>
          <a:p>
            <a:pPr marL="0" indent="0" algn="ctr">
              <a:buNone/>
            </a:pPr>
            <a:endParaRPr lang="en-US" dirty="0"/>
          </a:p>
          <a:p>
            <a:endParaRPr lang="en-US" dirty="0"/>
          </a:p>
        </p:txBody>
      </p:sp>
      <p:pic>
        <p:nvPicPr>
          <p:cNvPr id="4" name="Picture 3">
            <a:extLst>
              <a:ext uri="{FF2B5EF4-FFF2-40B4-BE49-F238E27FC236}">
                <a16:creationId xmlns:a16="http://schemas.microsoft.com/office/drawing/2014/main" id="{D3C4ED04-B536-4EEB-860D-A03D966FA1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425282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ED7BE-3FA8-4D9A-B908-0B3D9381BA90}"/>
              </a:ext>
            </a:extLst>
          </p:cNvPr>
          <p:cNvSpPr>
            <a:spLocks noGrp="1"/>
          </p:cNvSpPr>
          <p:nvPr>
            <p:ph type="title"/>
          </p:nvPr>
        </p:nvSpPr>
        <p:spPr/>
        <p:txBody>
          <a:bodyPr/>
          <a:lstStyle/>
          <a:p>
            <a:pPr algn="ctr"/>
            <a:r>
              <a:rPr lang="en-US" dirty="0"/>
              <a:t>Viral Respiratory Infections</a:t>
            </a:r>
          </a:p>
        </p:txBody>
      </p:sp>
      <p:sp>
        <p:nvSpPr>
          <p:cNvPr id="3" name="Content Placeholder 2">
            <a:extLst>
              <a:ext uri="{FF2B5EF4-FFF2-40B4-BE49-F238E27FC236}">
                <a16:creationId xmlns:a16="http://schemas.microsoft.com/office/drawing/2014/main" id="{E6821104-FF1A-4C5A-B4B1-5B57D81DBDC7}"/>
              </a:ext>
            </a:extLst>
          </p:cNvPr>
          <p:cNvSpPr>
            <a:spLocks noGrp="1"/>
          </p:cNvSpPr>
          <p:nvPr>
            <p:ph idx="1"/>
          </p:nvPr>
        </p:nvSpPr>
        <p:spPr>
          <a:xfrm>
            <a:off x="295564" y="1825624"/>
            <a:ext cx="11058236" cy="4929191"/>
          </a:xfrm>
        </p:spPr>
        <p:txBody>
          <a:bodyPr>
            <a:normAutofit lnSpcReduction="10000"/>
          </a:bodyPr>
          <a:lstStyle/>
          <a:p>
            <a:r>
              <a:rPr lang="en-US" dirty="0" smtClean="0"/>
              <a:t>The </a:t>
            </a:r>
            <a:r>
              <a:rPr lang="en-US" dirty="0"/>
              <a:t>four </a:t>
            </a:r>
            <a:r>
              <a:rPr lang="en-US" dirty="0" smtClean="0"/>
              <a:t>“normal” coronaviruses predominately </a:t>
            </a:r>
            <a:r>
              <a:rPr lang="en-US" dirty="0"/>
              <a:t>attach to receptors in UPPER airway</a:t>
            </a:r>
          </a:p>
          <a:p>
            <a:pPr lvl="1"/>
            <a:r>
              <a:rPr lang="en-US" dirty="0"/>
              <a:t>URI symptoms, croup, dry cough, rarely pneumonia (except sometimes NL63</a:t>
            </a:r>
            <a:r>
              <a:rPr lang="en-US" dirty="0" smtClean="0"/>
              <a:t>)</a:t>
            </a:r>
          </a:p>
          <a:p>
            <a:pPr lvl="1"/>
            <a:endParaRPr lang="en-US" dirty="0"/>
          </a:p>
          <a:p>
            <a:r>
              <a:rPr lang="en-US" dirty="0" smtClean="0"/>
              <a:t>“Normal” </a:t>
            </a:r>
            <a:r>
              <a:rPr lang="en-US" dirty="0"/>
              <a:t>human coronaviruses cause 10-30% of common cold/URIs</a:t>
            </a:r>
          </a:p>
          <a:p>
            <a:pPr lvl="1"/>
            <a:r>
              <a:rPr lang="en-US" b="1" dirty="0"/>
              <a:t>229E and NL63 (alpha coronaviruses)</a:t>
            </a:r>
          </a:p>
          <a:p>
            <a:pPr lvl="1"/>
            <a:r>
              <a:rPr lang="en-US" b="1" dirty="0"/>
              <a:t>OC43 and HKU1 (beta coronaviruses)</a:t>
            </a:r>
          </a:p>
          <a:p>
            <a:pPr lvl="1"/>
            <a:r>
              <a:rPr lang="en-US" dirty="0"/>
              <a:t>Seasonality is unpredictable, different in tropics than temperate regions</a:t>
            </a:r>
          </a:p>
          <a:p>
            <a:pPr marL="457200" lvl="1" indent="0">
              <a:buNone/>
            </a:pPr>
            <a:endParaRPr lang="en-US" dirty="0"/>
          </a:p>
          <a:p>
            <a:r>
              <a:rPr lang="en-US" dirty="0"/>
              <a:t>Other URI viral pathogens:</a:t>
            </a:r>
          </a:p>
          <a:p>
            <a:pPr lvl="1"/>
            <a:r>
              <a:rPr lang="en-US" dirty="0"/>
              <a:t>Rhinovirus, Influenza, Adenovirus, Parainfluenza, Respiratory syncytial virus, Human metapneumovirus</a:t>
            </a:r>
          </a:p>
          <a:p>
            <a:pPr marL="0" indent="0">
              <a:buNone/>
            </a:pPr>
            <a:endParaRPr lang="en-US" dirty="0"/>
          </a:p>
        </p:txBody>
      </p:sp>
      <p:pic>
        <p:nvPicPr>
          <p:cNvPr id="5" name="Picture 4">
            <a:extLst>
              <a:ext uri="{FF2B5EF4-FFF2-40B4-BE49-F238E27FC236}">
                <a16:creationId xmlns:a16="http://schemas.microsoft.com/office/drawing/2014/main" id="{30E465C3-0A89-49E5-83EB-8F4AB10D462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1134" y="103184"/>
            <a:ext cx="1506747" cy="1508287"/>
          </a:xfrm>
          <a:prstGeom prst="rect">
            <a:avLst/>
          </a:prstGeom>
        </p:spPr>
      </p:pic>
    </p:spTree>
    <p:extLst>
      <p:ext uri="{BB962C8B-B14F-4D97-AF65-F5344CB8AC3E}">
        <p14:creationId xmlns:p14="http://schemas.microsoft.com/office/powerpoint/2010/main" val="930665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23" y="113123"/>
            <a:ext cx="10980577" cy="745293"/>
          </a:xfrm>
        </p:spPr>
        <p:txBody>
          <a:bodyPr>
            <a:normAutofit/>
          </a:bodyPr>
          <a:lstStyle/>
          <a:p>
            <a:r>
              <a:rPr lang="en-US" dirty="0" smtClean="0"/>
              <a:t>U.S. Surge Capacity: </a:t>
            </a:r>
            <a:r>
              <a:rPr lang="en-US" dirty="0"/>
              <a:t>C</a:t>
            </a:r>
            <a:r>
              <a:rPr lang="en-US" dirty="0" smtClean="0"/>
              <a:t>hallenges</a:t>
            </a:r>
            <a:endParaRPr lang="en-US" dirty="0"/>
          </a:p>
        </p:txBody>
      </p:sp>
      <p:pic>
        <p:nvPicPr>
          <p:cNvPr id="1026" name="Picture 2" descr="https://sccm.org/sccm/media/main/United-States-Resource-Availablity-for-COVID-19-Fig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42596" y="790848"/>
            <a:ext cx="4840527" cy="607851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5085184" y="1436990"/>
            <a:ext cx="6960636" cy="5294355"/>
          </a:xfrm>
        </p:spPr>
        <p:txBody>
          <a:bodyPr>
            <a:normAutofit fontScale="92500" lnSpcReduction="10000"/>
          </a:bodyPr>
          <a:lstStyle/>
          <a:p>
            <a:r>
              <a:rPr lang="en-US" dirty="0"/>
              <a:t>Total hospitalizations </a:t>
            </a:r>
            <a:r>
              <a:rPr lang="en-US" dirty="0" smtClean="0"/>
              <a:t>(2018): </a:t>
            </a:r>
            <a:r>
              <a:rPr lang="en-US" dirty="0"/>
              <a:t>36,353,946</a:t>
            </a:r>
          </a:p>
          <a:p>
            <a:r>
              <a:rPr lang="en-US" dirty="0"/>
              <a:t>Hospitalizations could potentially double with COVID-19</a:t>
            </a:r>
          </a:p>
          <a:p>
            <a:r>
              <a:rPr lang="en-US" dirty="0"/>
              <a:t>Available hospital beds: 792,417 staffed </a:t>
            </a:r>
            <a:r>
              <a:rPr lang="en-US" dirty="0" smtClean="0"/>
              <a:t>beds</a:t>
            </a:r>
          </a:p>
          <a:p>
            <a:pPr lvl="1"/>
            <a:r>
              <a:rPr lang="en-US" dirty="0" smtClean="0"/>
              <a:t>97,776 </a:t>
            </a:r>
            <a:r>
              <a:rPr lang="en-US" dirty="0"/>
              <a:t>are ICU </a:t>
            </a:r>
            <a:r>
              <a:rPr lang="en-US" dirty="0" smtClean="0"/>
              <a:t>beds</a:t>
            </a:r>
          </a:p>
          <a:p>
            <a:pPr lvl="1"/>
            <a:r>
              <a:rPr lang="en-US" dirty="0" smtClean="0"/>
              <a:t>5,131 </a:t>
            </a:r>
            <a:r>
              <a:rPr lang="en-US" dirty="0"/>
              <a:t>dedicated pediatric </a:t>
            </a:r>
            <a:r>
              <a:rPr lang="en-US" dirty="0" smtClean="0"/>
              <a:t>ICU</a:t>
            </a:r>
          </a:p>
          <a:p>
            <a:pPr lvl="1"/>
            <a:r>
              <a:rPr lang="en-US" dirty="0" smtClean="0"/>
              <a:t>22,860 </a:t>
            </a:r>
            <a:r>
              <a:rPr lang="en-US" dirty="0"/>
              <a:t>are </a:t>
            </a:r>
            <a:r>
              <a:rPr lang="en-US" dirty="0" smtClean="0"/>
              <a:t>NICU)</a:t>
            </a:r>
          </a:p>
          <a:p>
            <a:pPr lvl="1"/>
            <a:r>
              <a:rPr lang="en-US" dirty="0" smtClean="0"/>
              <a:t>Average </a:t>
            </a:r>
            <a:r>
              <a:rPr lang="en-US" dirty="0"/>
              <a:t>occupancy: 64-68%</a:t>
            </a:r>
          </a:p>
          <a:p>
            <a:r>
              <a:rPr lang="en-US" dirty="0"/>
              <a:t>Ventilators</a:t>
            </a:r>
            <a:r>
              <a:rPr lang="en-US" dirty="0" smtClean="0"/>
              <a:t>: based </a:t>
            </a:r>
            <a:r>
              <a:rPr lang="en-US" dirty="0"/>
              <a:t>on a 2009 survey of AHA hospitals, U.S. acute care hospitals are estimated to own approximately 62,000 full-featured mechanical ventilators.</a:t>
            </a:r>
          </a:p>
          <a:p>
            <a:r>
              <a:rPr lang="en-US" sz="1600" dirty="0">
                <a:hlinkClick r:id="rId3"/>
              </a:rPr>
              <a:t>https://www.aha.org/statistics/fast-facts-us-hospitals</a:t>
            </a:r>
            <a:r>
              <a:rPr lang="en-US" sz="1600" dirty="0"/>
              <a:t> . </a:t>
            </a:r>
            <a:endParaRPr lang="en-US" sz="1600" dirty="0" smtClean="0"/>
          </a:p>
          <a:p>
            <a:r>
              <a:rPr lang="en-US" sz="1600" dirty="0" smtClean="0"/>
              <a:t>American Hospital Association. Data </a:t>
            </a:r>
            <a:r>
              <a:rPr lang="en-US" sz="1600" dirty="0"/>
              <a:t>from the 2018FY, published in 2020</a:t>
            </a:r>
          </a:p>
          <a:p>
            <a:endParaRPr lang="en-US" dirty="0"/>
          </a:p>
        </p:txBody>
      </p:sp>
      <p:pic>
        <p:nvPicPr>
          <p:cNvPr id="6" name="Picture 5">
            <a:extLst>
              <a:ext uri="{FF2B5EF4-FFF2-40B4-BE49-F238E27FC236}">
                <a16:creationId xmlns:a16="http://schemas.microsoft.com/office/drawing/2014/main" id="{D3C4ED04-B536-4EEB-860D-A03D966FA1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2600940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E2DE9-ACB2-4E5E-B399-B02847149C7F}"/>
              </a:ext>
            </a:extLst>
          </p:cNvPr>
          <p:cNvSpPr>
            <a:spLocks noGrp="1"/>
          </p:cNvSpPr>
          <p:nvPr>
            <p:ph type="title"/>
          </p:nvPr>
        </p:nvSpPr>
        <p:spPr>
          <a:xfrm>
            <a:off x="345233" y="365126"/>
            <a:ext cx="11008567" cy="931830"/>
          </a:xfrm>
        </p:spPr>
        <p:txBody>
          <a:bodyPr/>
          <a:lstStyle/>
          <a:p>
            <a:r>
              <a:rPr lang="en-US" dirty="0"/>
              <a:t>US Surge </a:t>
            </a:r>
            <a:r>
              <a:rPr lang="en-US" dirty="0" smtClean="0"/>
              <a:t>Capacity: Challenges</a:t>
            </a:r>
            <a:endParaRPr lang="en-US" dirty="0"/>
          </a:p>
        </p:txBody>
      </p:sp>
      <p:sp>
        <p:nvSpPr>
          <p:cNvPr id="3" name="Content Placeholder 2">
            <a:extLst>
              <a:ext uri="{FF2B5EF4-FFF2-40B4-BE49-F238E27FC236}">
                <a16:creationId xmlns:a16="http://schemas.microsoft.com/office/drawing/2014/main" id="{1790F2FA-BF80-4343-92F3-EC74FC9B55D4}"/>
              </a:ext>
            </a:extLst>
          </p:cNvPr>
          <p:cNvSpPr>
            <a:spLocks noGrp="1"/>
          </p:cNvSpPr>
          <p:nvPr>
            <p:ph idx="1"/>
          </p:nvPr>
        </p:nvSpPr>
        <p:spPr>
          <a:xfrm>
            <a:off x="345233" y="1621410"/>
            <a:ext cx="11357240" cy="5236590"/>
          </a:xfrm>
        </p:spPr>
        <p:txBody>
          <a:bodyPr>
            <a:normAutofit fontScale="62500" lnSpcReduction="20000"/>
          </a:bodyPr>
          <a:lstStyle/>
          <a:p>
            <a:r>
              <a:rPr lang="en-US" sz="5100" dirty="0" smtClean="0"/>
              <a:t>Some </a:t>
            </a:r>
            <a:r>
              <a:rPr lang="en-US" sz="5100" dirty="0"/>
              <a:t>hospitals keep older models for </a:t>
            </a:r>
            <a:r>
              <a:rPr lang="en-US" sz="5100" dirty="0" smtClean="0"/>
              <a:t>emergencies. This may </a:t>
            </a:r>
            <a:r>
              <a:rPr lang="en-US" sz="5100" dirty="0"/>
              <a:t>add an additional 98,738 </a:t>
            </a:r>
            <a:r>
              <a:rPr lang="en-US" sz="5100" dirty="0" smtClean="0"/>
              <a:t>ventilators to the supply.</a:t>
            </a:r>
            <a:endParaRPr lang="en-US" sz="5100" dirty="0"/>
          </a:p>
          <a:p>
            <a:r>
              <a:rPr lang="en-US" sz="5100" dirty="0"/>
              <a:t>The CDC has a Strategic National Stockpile (SNS). The SNS has an estimated 8,900 ventilators for emergency </a:t>
            </a:r>
            <a:r>
              <a:rPr lang="en-US" sz="5100" dirty="0" smtClean="0"/>
              <a:t>deployment. SNS </a:t>
            </a:r>
            <a:r>
              <a:rPr lang="en-US" sz="5100" dirty="0"/>
              <a:t>can deliver ventilators within 24-36 hours of the federal decision to deploy them</a:t>
            </a:r>
            <a:r>
              <a:rPr lang="en-US" sz="5100" dirty="0" smtClean="0"/>
              <a:t>.</a:t>
            </a:r>
          </a:p>
          <a:p>
            <a:r>
              <a:rPr lang="en-US" sz="5100" dirty="0"/>
              <a:t>States may have their own ventilator </a:t>
            </a:r>
            <a:r>
              <a:rPr lang="en-US" sz="5100" dirty="0" smtClean="0"/>
              <a:t>stockpiles, and vents can be </a:t>
            </a:r>
            <a:r>
              <a:rPr lang="en-US" sz="5100" dirty="0"/>
              <a:t>rented from local companies. </a:t>
            </a:r>
            <a:endParaRPr lang="en-US" sz="5100" dirty="0" smtClean="0"/>
          </a:p>
          <a:p>
            <a:r>
              <a:rPr lang="en-US" sz="5100" dirty="0" smtClean="0"/>
              <a:t>Many </a:t>
            </a:r>
            <a:r>
              <a:rPr lang="en-US" sz="5100" dirty="0"/>
              <a:t>modern anesthesia machines are capable of ventilating patients and can be used to </a:t>
            </a:r>
            <a:r>
              <a:rPr lang="en-US" sz="5100" dirty="0" smtClean="0"/>
              <a:t>increase the surge </a:t>
            </a:r>
            <a:r>
              <a:rPr lang="en-US" sz="5100" dirty="0"/>
              <a:t>capacity</a:t>
            </a:r>
          </a:p>
          <a:p>
            <a:endParaRPr lang="en-US" dirty="0"/>
          </a:p>
          <a:p>
            <a:r>
              <a:rPr lang="en-US" dirty="0" smtClean="0"/>
              <a:t>Source : The American Hospital Association; The Society of Critical Care Medicine</a:t>
            </a:r>
            <a:endParaRPr lang="en-US" dirty="0"/>
          </a:p>
          <a:p>
            <a:pPr marL="0" indent="0">
              <a:buNone/>
            </a:pPr>
            <a:r>
              <a:rPr lang="en-US" dirty="0" smtClean="0">
                <a:hlinkClick r:id="rId2"/>
              </a:rPr>
              <a:t>https</a:t>
            </a:r>
            <a:r>
              <a:rPr lang="en-US" dirty="0">
                <a:hlinkClick r:id="rId2"/>
              </a:rPr>
              <a:t>://sccm.org/Blog/March-2020/United-States-Resource-Availability-for-COVID-19?_zs=jxpjd1&amp;_zl=w9pb6</a:t>
            </a:r>
            <a:endParaRPr lang="en-US" dirty="0"/>
          </a:p>
          <a:p>
            <a:pPr marL="0" indent="0">
              <a:buNone/>
            </a:pPr>
            <a:endParaRPr lang="en-US" dirty="0"/>
          </a:p>
        </p:txBody>
      </p:sp>
      <p:pic>
        <p:nvPicPr>
          <p:cNvPr id="4" name="Picture 3">
            <a:extLst>
              <a:ext uri="{FF2B5EF4-FFF2-40B4-BE49-F238E27FC236}">
                <a16:creationId xmlns:a16="http://schemas.microsoft.com/office/drawing/2014/main" id="{B878ED08-0B64-41A4-A238-64C15888AA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1260006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547" y="365125"/>
            <a:ext cx="10943253" cy="1071789"/>
          </a:xfrm>
        </p:spPr>
        <p:txBody>
          <a:bodyPr/>
          <a:lstStyle/>
          <a:p>
            <a:r>
              <a:rPr lang="en-US" dirty="0" smtClean="0"/>
              <a:t>U.S. Surge Capacity : Challenges</a:t>
            </a:r>
            <a:endParaRPr lang="en-US" dirty="0"/>
          </a:p>
        </p:txBody>
      </p:sp>
      <p:sp>
        <p:nvSpPr>
          <p:cNvPr id="3" name="Content Placeholder 2"/>
          <p:cNvSpPr>
            <a:spLocks noGrp="1"/>
          </p:cNvSpPr>
          <p:nvPr>
            <p:ph idx="1"/>
          </p:nvPr>
        </p:nvSpPr>
        <p:spPr>
          <a:xfrm>
            <a:off x="410547" y="1621409"/>
            <a:ext cx="11448661" cy="5357889"/>
          </a:xfrm>
        </p:spPr>
        <p:txBody>
          <a:bodyPr>
            <a:normAutofit/>
          </a:bodyPr>
          <a:lstStyle/>
          <a:p>
            <a:r>
              <a:rPr lang="en-US" dirty="0" smtClean="0"/>
              <a:t>All together, these sources can increase the </a:t>
            </a:r>
            <a:r>
              <a:rPr lang="en-US" dirty="0"/>
              <a:t>absolute number of </a:t>
            </a:r>
            <a:r>
              <a:rPr lang="en-US" dirty="0" smtClean="0"/>
              <a:t>vents to </a:t>
            </a:r>
            <a:r>
              <a:rPr lang="en-US" dirty="0"/>
              <a:t>possibly &gt;</a:t>
            </a:r>
            <a:r>
              <a:rPr lang="en-US" dirty="0" smtClean="0"/>
              <a:t>200,000 </a:t>
            </a:r>
            <a:r>
              <a:rPr lang="en-US" dirty="0"/>
              <a:t>units. </a:t>
            </a:r>
            <a:endParaRPr lang="en-US" dirty="0" smtClean="0"/>
          </a:p>
          <a:p>
            <a:r>
              <a:rPr lang="en-US" dirty="0" smtClean="0"/>
              <a:t>An </a:t>
            </a:r>
            <a:r>
              <a:rPr lang="en-US" dirty="0"/>
              <a:t>analysis of the literature suggests that U.S. hospitals could absorb between 26,000 and 56,000 additional ventilators at the peak of a national pandemic, as safe use of ventilators requires trained </a:t>
            </a:r>
            <a:r>
              <a:rPr lang="en-US" dirty="0" smtClean="0"/>
              <a:t>personnel.</a:t>
            </a:r>
            <a:endParaRPr lang="en-US" dirty="0"/>
          </a:p>
          <a:p>
            <a:r>
              <a:rPr lang="en-US" dirty="0" smtClean="0"/>
              <a:t>A recent </a:t>
            </a:r>
            <a:r>
              <a:rPr lang="en-US" dirty="0"/>
              <a:t>estimate </a:t>
            </a:r>
            <a:r>
              <a:rPr lang="en-US" dirty="0" smtClean="0"/>
              <a:t>from the AHA projected </a:t>
            </a:r>
            <a:r>
              <a:rPr lang="en-US" dirty="0"/>
              <a:t>that 4.8 million patients would be hospitalized, 1.9 million of these would be admitted to the ICU, and 960,000 would require </a:t>
            </a:r>
            <a:r>
              <a:rPr lang="en-US" dirty="0" err="1"/>
              <a:t>ventilatory</a:t>
            </a:r>
            <a:r>
              <a:rPr lang="en-US" dirty="0"/>
              <a:t> </a:t>
            </a:r>
            <a:r>
              <a:rPr lang="en-US" dirty="0" smtClean="0"/>
              <a:t>support due to COVID-19.</a:t>
            </a:r>
          </a:p>
          <a:p>
            <a:pPr marL="0" indent="0">
              <a:buNone/>
            </a:pPr>
            <a:endParaRPr lang="en-US" sz="1800" dirty="0" smtClean="0"/>
          </a:p>
          <a:p>
            <a:pPr marL="0" indent="0">
              <a:buNone/>
            </a:pPr>
            <a:r>
              <a:rPr lang="en-US" sz="1800" dirty="0" smtClean="0"/>
              <a:t>Source: The Society of Critical Care Medicine </a:t>
            </a:r>
          </a:p>
          <a:p>
            <a:pPr marL="0" indent="0">
              <a:buNone/>
            </a:pPr>
            <a:r>
              <a:rPr lang="en-US" sz="1700" dirty="0" smtClean="0">
                <a:hlinkClick r:id="rId2"/>
              </a:rPr>
              <a:t>https</a:t>
            </a:r>
            <a:r>
              <a:rPr lang="en-US" sz="1700" dirty="0">
                <a:hlinkClick r:id="rId2"/>
              </a:rPr>
              <a:t>://sccm.org/Blog/March-2020/United-States-Resource-Availability-for-COVID-19?_zs=jxpjd1&amp;_zl=w9pb6</a:t>
            </a:r>
            <a:endParaRPr lang="en-US" sz="1700" dirty="0" smtClean="0"/>
          </a:p>
        </p:txBody>
      </p:sp>
      <p:pic>
        <p:nvPicPr>
          <p:cNvPr id="4" name="Picture 3">
            <a:extLst>
              <a:ext uri="{FF2B5EF4-FFF2-40B4-BE49-F238E27FC236}">
                <a16:creationId xmlns:a16="http://schemas.microsoft.com/office/drawing/2014/main" id="{B878ED08-0B64-41A4-A238-64C15888AA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2282912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64" y="365126"/>
            <a:ext cx="10956636" cy="1084984"/>
          </a:xfrm>
        </p:spPr>
        <p:txBody>
          <a:bodyPr/>
          <a:lstStyle/>
          <a:p>
            <a:r>
              <a:rPr lang="en-US" dirty="0" smtClean="0"/>
              <a:t>What about cloth masks?</a:t>
            </a:r>
            <a:endParaRPr lang="en-US" dirty="0"/>
          </a:p>
        </p:txBody>
      </p:sp>
      <p:sp>
        <p:nvSpPr>
          <p:cNvPr id="3" name="Content Placeholder 2"/>
          <p:cNvSpPr>
            <a:spLocks noGrp="1"/>
          </p:cNvSpPr>
          <p:nvPr>
            <p:ph idx="1"/>
          </p:nvPr>
        </p:nvSpPr>
        <p:spPr>
          <a:xfrm>
            <a:off x="397164" y="1450109"/>
            <a:ext cx="11379200" cy="5089236"/>
          </a:xfrm>
        </p:spPr>
        <p:txBody>
          <a:bodyPr>
            <a:normAutofit/>
          </a:bodyPr>
          <a:lstStyle/>
          <a:p>
            <a:r>
              <a:rPr lang="en-US" dirty="0" smtClean="0"/>
              <a:t>PPE is in very short supply</a:t>
            </a:r>
          </a:p>
          <a:p>
            <a:r>
              <a:rPr lang="en-US" dirty="0" smtClean="0"/>
              <a:t>Should we use cloth masks or bandannas over our mouth/nose (as the CDC recommends) when PPE is critically low or runs out?</a:t>
            </a:r>
          </a:p>
          <a:p>
            <a:r>
              <a:rPr lang="en-US" dirty="0" smtClean="0"/>
              <a:t>An RCT comparing medical masks, cloth masks, and usual practice (a cohort where some physicians didn’t even use masks) has been published in the BMJ</a:t>
            </a:r>
          </a:p>
          <a:p>
            <a:r>
              <a:rPr lang="en-US" dirty="0">
                <a:hlinkClick r:id="rId2"/>
              </a:rPr>
              <a:t>https://</a:t>
            </a:r>
            <a:r>
              <a:rPr lang="en-US" dirty="0" smtClean="0">
                <a:hlinkClick r:id="rId2"/>
              </a:rPr>
              <a:t>bmjopen.bmj.com/content/5/4/e006577</a:t>
            </a:r>
            <a:endParaRPr lang="en-US" dirty="0" smtClean="0"/>
          </a:p>
          <a:p>
            <a:r>
              <a:rPr lang="en-US" dirty="0" smtClean="0"/>
              <a:t>The cloth mask group had the worst results</a:t>
            </a:r>
          </a:p>
          <a:p>
            <a:r>
              <a:rPr lang="en-US" dirty="0" smtClean="0"/>
              <a:t>A compromise may be to use cloth masks on top of N95 masks to prolong the amount of use we get out of respirators. </a:t>
            </a:r>
            <a:endParaRPr lang="en-US" dirty="0"/>
          </a:p>
        </p:txBody>
      </p:sp>
      <p:pic>
        <p:nvPicPr>
          <p:cNvPr id="4" name="Picture 3">
            <a:extLst>
              <a:ext uri="{FF2B5EF4-FFF2-40B4-BE49-F238E27FC236}">
                <a16:creationId xmlns:a16="http://schemas.microsoft.com/office/drawing/2014/main" id="{B878ED08-0B64-41A4-A238-64C15888AA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1928035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DBE12-9751-40A4-905D-10FAD53BFFD7}"/>
              </a:ext>
            </a:extLst>
          </p:cNvPr>
          <p:cNvSpPr>
            <a:spLocks noGrp="1"/>
          </p:cNvSpPr>
          <p:nvPr>
            <p:ph type="title"/>
          </p:nvPr>
        </p:nvSpPr>
        <p:spPr/>
        <p:txBody>
          <a:bodyPr>
            <a:noAutofit/>
          </a:bodyPr>
          <a:lstStyle/>
          <a:p>
            <a:endParaRPr lang="en-US" sz="3200" dirty="0"/>
          </a:p>
        </p:txBody>
      </p:sp>
      <p:sp>
        <p:nvSpPr>
          <p:cNvPr id="3" name="Content Placeholder 2">
            <a:extLst>
              <a:ext uri="{FF2B5EF4-FFF2-40B4-BE49-F238E27FC236}">
                <a16:creationId xmlns:a16="http://schemas.microsoft.com/office/drawing/2014/main" id="{D7B3D310-F192-4C25-B0D8-FB93C6FBA103}"/>
              </a:ext>
            </a:extLst>
          </p:cNvPr>
          <p:cNvSpPr>
            <a:spLocks noGrp="1"/>
          </p:cNvSpPr>
          <p:nvPr>
            <p:ph type="body" idx="1"/>
          </p:nvPr>
        </p:nvSpPr>
        <p:spPr/>
        <p:txBody>
          <a:bodyPr/>
          <a:lstStyle/>
          <a:p>
            <a:pPr marL="0" indent="0">
              <a:buNone/>
            </a:pPr>
            <a:endParaRPr lang="en-US" dirty="0"/>
          </a:p>
          <a:p>
            <a:pPr lvl="1"/>
            <a:endParaRPr lang="en-US" dirty="0"/>
          </a:p>
          <a:p>
            <a:pPr lvl="1"/>
            <a:endParaRPr lang="en-US" dirty="0"/>
          </a:p>
          <a:p>
            <a:pPr lvl="1"/>
            <a:endParaRPr lang="en-US" dirty="0"/>
          </a:p>
          <a:p>
            <a:endParaRPr lang="en-US" dirty="0"/>
          </a:p>
        </p:txBody>
      </p:sp>
      <p:sp>
        <p:nvSpPr>
          <p:cNvPr id="5" name="Content Placeholder 4"/>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endParaRPr lang="en-US" dirty="0"/>
          </a:p>
        </p:txBody>
      </p:sp>
      <p:sp>
        <p:nvSpPr>
          <p:cNvPr id="8" name="Content Placeholder 7"/>
          <p:cNvSpPr>
            <a:spLocks noGrp="1"/>
          </p:cNvSpPr>
          <p:nvPr>
            <p:ph sz="quarter" idx="4"/>
          </p:nvPr>
        </p:nvSpPr>
        <p:spPr>
          <a:xfrm>
            <a:off x="7626111" y="1681162"/>
            <a:ext cx="4130459" cy="5176837"/>
          </a:xfrm>
        </p:spPr>
        <p:txBody>
          <a:bodyPr>
            <a:normAutofit/>
          </a:bodyPr>
          <a:lstStyle/>
          <a:p>
            <a:r>
              <a:rPr lang="en-US" dirty="0"/>
              <a:t/>
            </a:r>
            <a:br>
              <a:rPr lang="en-US" dirty="0"/>
            </a:br>
            <a:endParaRPr lang="en-US" dirty="0" smtClean="0"/>
          </a:p>
        </p:txBody>
      </p:sp>
      <p:pic>
        <p:nvPicPr>
          <p:cNvPr id="3074" name="23713D48-EE92-47C3-AD78-980B06B7E3A6" descr="23713D48-EE92-47C3-AD78-980B06B7E3A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555" y="0"/>
            <a:ext cx="7542666" cy="6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4696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“Flatten The Curve”</a:t>
            </a:r>
            <a:endParaRPr lang="en-US" dirty="0"/>
          </a:p>
        </p:txBody>
      </p:sp>
      <p:sp>
        <p:nvSpPr>
          <p:cNvPr id="3" name="Content Placeholder 2"/>
          <p:cNvSpPr>
            <a:spLocks noGrp="1"/>
          </p:cNvSpPr>
          <p:nvPr>
            <p:ph idx="1"/>
          </p:nvPr>
        </p:nvSpPr>
        <p:spPr>
          <a:xfrm>
            <a:off x="838200" y="1825624"/>
            <a:ext cx="10515600" cy="4787612"/>
          </a:xfrm>
        </p:spPr>
        <p:txBody>
          <a:bodyPr>
            <a:normAutofit lnSpcReduction="10000"/>
          </a:bodyPr>
          <a:lstStyle/>
          <a:p>
            <a:r>
              <a:rPr lang="en-US" dirty="0" smtClean="0"/>
              <a:t>Even the most conservative estimates project the disease burden to be extremely high. </a:t>
            </a:r>
          </a:p>
          <a:p>
            <a:endParaRPr lang="en-US" dirty="0"/>
          </a:p>
          <a:p>
            <a:r>
              <a:rPr lang="en-US" dirty="0" smtClean="0"/>
              <a:t>We </a:t>
            </a:r>
            <a:r>
              <a:rPr lang="en-US" dirty="0"/>
              <a:t>are well past the point of containment; mitigation strategies are needed in order for the healthcare system to remain effective. </a:t>
            </a:r>
            <a:endParaRPr lang="en-US" dirty="0" smtClean="0"/>
          </a:p>
          <a:p>
            <a:endParaRPr lang="en-US" dirty="0"/>
          </a:p>
          <a:p>
            <a:r>
              <a:rPr lang="en-US" dirty="0" smtClean="0"/>
              <a:t>Keeping the number of sick and hospitalized patients at one time gives the healthcare system a chance to function. </a:t>
            </a:r>
          </a:p>
          <a:p>
            <a:endParaRPr lang="en-US" dirty="0"/>
          </a:p>
          <a:p>
            <a:r>
              <a:rPr lang="en-US" dirty="0"/>
              <a:t>H</a:t>
            </a:r>
            <a:r>
              <a:rPr lang="en-US" dirty="0" smtClean="0"/>
              <a:t>ealthcare systems must remain intact, Otherwise, morbidity and mortality levels will rise dramatically. </a:t>
            </a:r>
          </a:p>
          <a:p>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EE9EDC04-CB38-4D08-88D7-34BCA7C8378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41134" y="113123"/>
            <a:ext cx="1506747" cy="1508287"/>
          </a:xfrm>
          <a:prstGeom prst="rect">
            <a:avLst/>
          </a:prstGeom>
        </p:spPr>
      </p:pic>
    </p:spTree>
    <p:extLst>
      <p:ext uri="{BB962C8B-B14F-4D97-AF65-F5344CB8AC3E}">
        <p14:creationId xmlns:p14="http://schemas.microsoft.com/office/powerpoint/2010/main" val="1281545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trackers and infographics</a:t>
            </a:r>
            <a:endParaRPr lang="en-US" dirty="0"/>
          </a:p>
        </p:txBody>
      </p:sp>
      <p:sp>
        <p:nvSpPr>
          <p:cNvPr id="3" name="Content Placeholder 2"/>
          <p:cNvSpPr>
            <a:spLocks noGrp="1"/>
          </p:cNvSpPr>
          <p:nvPr>
            <p:ph idx="1"/>
          </p:nvPr>
        </p:nvSpPr>
        <p:spPr/>
        <p:txBody>
          <a:bodyPr>
            <a:normAutofit/>
          </a:bodyPr>
          <a:lstStyle/>
          <a:p>
            <a:r>
              <a:rPr lang="en-US" dirty="0"/>
              <a:t>World Tracker: </a:t>
            </a:r>
            <a:r>
              <a:rPr lang="en-US" u="sng" dirty="0">
                <a:hlinkClick r:id="rId2"/>
              </a:rPr>
              <a:t>https://www.worldometers.info/coronavirus/</a:t>
            </a:r>
            <a:br>
              <a:rPr lang="en-US" u="sng" dirty="0">
                <a:hlinkClick r:id="rId2"/>
              </a:rPr>
            </a:br>
            <a:endParaRPr lang="en-US" u="sng" dirty="0" smtClean="0"/>
          </a:p>
          <a:p>
            <a:r>
              <a:rPr lang="en-US" dirty="0" err="1" smtClean="0"/>
              <a:t>U.S.Tracker</a:t>
            </a:r>
            <a:r>
              <a:rPr lang="en-US" dirty="0" smtClean="0"/>
              <a:t>:</a:t>
            </a:r>
            <a:r>
              <a:rPr lang="en-US" dirty="0"/>
              <a:t> </a:t>
            </a:r>
            <a:r>
              <a:rPr lang="en-US" dirty="0">
                <a:hlinkClick r:id="rId3"/>
              </a:rPr>
              <a:t>https://coronavirus.1point3acres.com/en?fbclid=IwAR3A3clE1Ztxi-fNBgTWtVOobWuUBGFJ1S3NBPFlAaYVruBcAtzeOcqpIjQ</a:t>
            </a:r>
            <a:r>
              <a:rPr lang="en-US" dirty="0"/>
              <a:t/>
            </a:r>
            <a:br>
              <a:rPr lang="en-US" dirty="0"/>
            </a:br>
            <a:endParaRPr lang="en-US" dirty="0" smtClean="0"/>
          </a:p>
          <a:p>
            <a:r>
              <a:rPr lang="en-US" dirty="0" smtClean="0"/>
              <a:t>COVID19 slides/tables/graphs</a:t>
            </a:r>
            <a:r>
              <a:rPr lang="en-US" dirty="0"/>
              <a:t/>
            </a:r>
            <a:br>
              <a:rPr lang="en-US" dirty="0"/>
            </a:br>
            <a:r>
              <a:rPr lang="en-US" u="sng" dirty="0">
                <a:hlinkClick r:id="rId4"/>
              </a:rPr>
              <a:t>https://avatorl.org/covid-19/?page=ClinicalData1099</a:t>
            </a:r>
            <a:endParaRPr lang="en-US" dirty="0"/>
          </a:p>
        </p:txBody>
      </p:sp>
      <p:pic>
        <p:nvPicPr>
          <p:cNvPr id="4" name="Picture 3"/>
          <p:cNvPicPr>
            <a:picLocks noChangeAspect="1"/>
          </p:cNvPicPr>
          <p:nvPr/>
        </p:nvPicPr>
        <p:blipFill>
          <a:blip r:embed="rId5"/>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370803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86352-F6A0-4C24-BEED-B230A5366827}"/>
              </a:ext>
            </a:extLst>
          </p:cNvPr>
          <p:cNvSpPr>
            <a:spLocks noGrp="1"/>
          </p:cNvSpPr>
          <p:nvPr>
            <p:ph type="title"/>
          </p:nvPr>
        </p:nvSpPr>
        <p:spPr>
          <a:xfrm>
            <a:off x="341745" y="365126"/>
            <a:ext cx="11012055" cy="872548"/>
          </a:xfrm>
        </p:spPr>
        <p:txBody>
          <a:bodyPr/>
          <a:lstStyle/>
          <a:p>
            <a:r>
              <a:rPr lang="en-US" dirty="0" smtClean="0"/>
              <a:t>Myth: </a:t>
            </a:r>
            <a:r>
              <a:rPr lang="en-US" dirty="0"/>
              <a:t>Coronavirus comes </a:t>
            </a:r>
            <a:r>
              <a:rPr lang="en-US" dirty="0" smtClean="0"/>
              <a:t>from Corona beer</a:t>
            </a:r>
            <a:endParaRPr lang="en-US" dirty="0"/>
          </a:p>
        </p:txBody>
      </p:sp>
      <p:pic>
        <p:nvPicPr>
          <p:cNvPr id="5" name="Content Placeholder 4">
            <a:extLst>
              <a:ext uri="{FF2B5EF4-FFF2-40B4-BE49-F238E27FC236}">
                <a16:creationId xmlns:a16="http://schemas.microsoft.com/office/drawing/2014/main" id="{07A0FF25-9B98-4244-9742-9A17610786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0553" y="1320800"/>
            <a:ext cx="7329714" cy="5440217"/>
          </a:xfrm>
        </p:spPr>
      </p:pic>
      <p:pic>
        <p:nvPicPr>
          <p:cNvPr id="4" name="Picture 3"/>
          <p:cNvPicPr>
            <a:picLocks noChangeAspect="1"/>
          </p:cNvPicPr>
          <p:nvPr/>
        </p:nvPicPr>
        <p:blipFill>
          <a:blip r:embed="rId3"/>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1491334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a thousand times 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8871" y="0"/>
            <a:ext cx="9094257" cy="6820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60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information, not germs</a:t>
            </a:r>
            <a:endParaRPr lang="en-US" dirty="0"/>
          </a:p>
        </p:txBody>
      </p:sp>
      <p:sp>
        <p:nvSpPr>
          <p:cNvPr id="3" name="Content Placeholder 2"/>
          <p:cNvSpPr>
            <a:spLocks noGrp="1"/>
          </p:cNvSpPr>
          <p:nvPr>
            <p:ph idx="1"/>
          </p:nvPr>
        </p:nvSpPr>
        <p:spPr>
          <a:xfrm>
            <a:off x="838200" y="1870968"/>
            <a:ext cx="10515600" cy="4742267"/>
          </a:xfrm>
        </p:spPr>
        <p:txBody>
          <a:bodyPr/>
          <a:lstStyle/>
          <a:p>
            <a:r>
              <a:rPr lang="en-US" sz="3200" dirty="0" smtClean="0"/>
              <a:t>Lots of misinformation spreading, specially on social media</a:t>
            </a:r>
          </a:p>
          <a:p>
            <a:r>
              <a:rPr lang="en-US" sz="3200" dirty="0" smtClean="0"/>
              <a:t>Patients and the general public look to medical personnel as sources of reliable information</a:t>
            </a:r>
          </a:p>
          <a:p>
            <a:r>
              <a:rPr lang="en-US" sz="3200" dirty="0" smtClean="0"/>
              <a:t>Reiterate the importance of hand washing and limiting social interactions when appropriate</a:t>
            </a:r>
          </a:p>
          <a:p>
            <a:r>
              <a:rPr lang="en-US" sz="3200" dirty="0" smtClean="0"/>
              <a:t>Flatten The Curve!</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364538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5566-94BF-41D6-BCD8-F3CCC2F39C1E}"/>
              </a:ext>
            </a:extLst>
          </p:cNvPr>
          <p:cNvSpPr>
            <a:spLocks noGrp="1"/>
          </p:cNvSpPr>
          <p:nvPr>
            <p:ph type="title"/>
          </p:nvPr>
        </p:nvSpPr>
        <p:spPr/>
        <p:txBody>
          <a:bodyPr/>
          <a:lstStyle/>
          <a:p>
            <a:pPr algn="ctr"/>
            <a:r>
              <a:rPr lang="en-US" dirty="0"/>
              <a:t>“Novel” Coronaviruses</a:t>
            </a:r>
          </a:p>
        </p:txBody>
      </p:sp>
      <p:sp>
        <p:nvSpPr>
          <p:cNvPr id="3" name="Content Placeholder 2">
            <a:extLst>
              <a:ext uri="{FF2B5EF4-FFF2-40B4-BE49-F238E27FC236}">
                <a16:creationId xmlns:a16="http://schemas.microsoft.com/office/drawing/2014/main" id="{439ADA82-2EE8-43B9-A718-DA3761CDE9AE}"/>
              </a:ext>
            </a:extLst>
          </p:cNvPr>
          <p:cNvSpPr>
            <a:spLocks noGrp="1"/>
          </p:cNvSpPr>
          <p:nvPr>
            <p:ph idx="1"/>
          </p:nvPr>
        </p:nvSpPr>
        <p:spPr>
          <a:xfrm>
            <a:off x="558800" y="1845502"/>
            <a:ext cx="10795000" cy="4860097"/>
          </a:xfrm>
        </p:spPr>
        <p:txBody>
          <a:bodyPr>
            <a:normAutofit/>
          </a:bodyPr>
          <a:lstStyle/>
          <a:p>
            <a:r>
              <a:rPr lang="en-US" dirty="0" smtClean="0"/>
              <a:t>The novel </a:t>
            </a:r>
            <a:r>
              <a:rPr lang="en-US" dirty="0"/>
              <a:t>coronaviruses </a:t>
            </a:r>
            <a:r>
              <a:rPr lang="en-US" dirty="0" smtClean="0"/>
              <a:t>attach predominantly to receptors in the LOWER </a:t>
            </a:r>
            <a:r>
              <a:rPr lang="en-US" dirty="0"/>
              <a:t>respiratory tract</a:t>
            </a:r>
          </a:p>
          <a:p>
            <a:pPr lvl="1"/>
            <a:r>
              <a:rPr lang="en-US" b="1" dirty="0"/>
              <a:t>SARS, MERS, SARS-CoV-2</a:t>
            </a:r>
          </a:p>
          <a:p>
            <a:pPr lvl="1"/>
            <a:r>
              <a:rPr lang="en-US" dirty="0"/>
              <a:t>Other LRIs/Viral Pneumonias: Influenza (A/B), Adenovirus, Parainfluenza (Type 1-4), Respiratory syncytial virus, Human metapneumovirus, </a:t>
            </a:r>
            <a:r>
              <a:rPr lang="en-US" b="1" dirty="0"/>
              <a:t>NL63</a:t>
            </a:r>
          </a:p>
          <a:p>
            <a:endParaRPr lang="en-US" dirty="0"/>
          </a:p>
          <a:p>
            <a:r>
              <a:rPr lang="en-US" dirty="0"/>
              <a:t>SARS (2002-2003): </a:t>
            </a:r>
            <a:r>
              <a:rPr lang="en-US" u="sng" dirty="0"/>
              <a:t>Contained</a:t>
            </a:r>
            <a:r>
              <a:rPr lang="en-US" dirty="0"/>
              <a:t>. </a:t>
            </a:r>
            <a:r>
              <a:rPr lang="en-US" dirty="0" smtClean="0"/>
              <a:t>Case Fatality Rate is ~10</a:t>
            </a:r>
            <a:r>
              <a:rPr lang="en-US" dirty="0"/>
              <a:t>%. &gt;50% mortality in </a:t>
            </a:r>
            <a:r>
              <a:rPr lang="en-US" dirty="0" smtClean="0"/>
              <a:t>patients &gt;60 y/o. </a:t>
            </a:r>
            <a:endParaRPr lang="en-US" dirty="0"/>
          </a:p>
          <a:p>
            <a:r>
              <a:rPr lang="en-US" dirty="0"/>
              <a:t>MERS: </a:t>
            </a:r>
            <a:r>
              <a:rPr lang="en-US" u="sng" dirty="0"/>
              <a:t>Not Contained</a:t>
            </a:r>
            <a:r>
              <a:rPr lang="en-US" dirty="0"/>
              <a:t>.  CFR </a:t>
            </a:r>
            <a:r>
              <a:rPr lang="en-US" dirty="0" smtClean="0"/>
              <a:t>~35</a:t>
            </a:r>
            <a:r>
              <a:rPr lang="en-US" dirty="0"/>
              <a:t>%. </a:t>
            </a:r>
          </a:p>
          <a:p>
            <a:r>
              <a:rPr lang="en-US" dirty="0" smtClean="0"/>
              <a:t>High </a:t>
            </a:r>
            <a:r>
              <a:rPr lang="en-US" dirty="0"/>
              <a:t>healthcare worker infection and other nosocomial </a:t>
            </a:r>
            <a:r>
              <a:rPr lang="en-US" dirty="0" smtClean="0"/>
              <a:t>spread was seen in previous outbreaks</a:t>
            </a:r>
            <a:endParaRPr lang="en-US" dirty="0"/>
          </a:p>
        </p:txBody>
      </p:sp>
      <p:pic>
        <p:nvPicPr>
          <p:cNvPr id="4" name="Picture 3">
            <a:extLst>
              <a:ext uri="{FF2B5EF4-FFF2-40B4-BE49-F238E27FC236}">
                <a16:creationId xmlns:a16="http://schemas.microsoft.com/office/drawing/2014/main" id="{9F8A954E-88E2-46D1-AABB-C0760644171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62322" y="103184"/>
            <a:ext cx="1485559" cy="1487077"/>
          </a:xfrm>
          <a:prstGeom prst="rect">
            <a:avLst/>
          </a:prstGeom>
        </p:spPr>
      </p:pic>
    </p:spTree>
    <p:extLst>
      <p:ext uri="{BB962C8B-B14F-4D97-AF65-F5344CB8AC3E}">
        <p14:creationId xmlns:p14="http://schemas.microsoft.com/office/powerpoint/2010/main" val="42581103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03C3-BA2E-4DE5-AC44-E1210B5314F2}"/>
              </a:ext>
            </a:extLst>
          </p:cNvPr>
          <p:cNvSpPr>
            <a:spLocks noGrp="1"/>
          </p:cNvSpPr>
          <p:nvPr>
            <p:ph type="title"/>
          </p:nvPr>
        </p:nvSpPr>
        <p:spPr>
          <a:xfrm>
            <a:off x="354563" y="54481"/>
            <a:ext cx="10999237" cy="970755"/>
          </a:xfrm>
        </p:spPr>
        <p:txBody>
          <a:bodyPr>
            <a:normAutofit/>
          </a:bodyPr>
          <a:lstStyle/>
          <a:p>
            <a:r>
              <a:rPr lang="en-US" dirty="0" smtClean="0"/>
              <a:t>References:</a:t>
            </a:r>
            <a:endParaRPr lang="en-US" dirty="0"/>
          </a:p>
        </p:txBody>
      </p:sp>
      <p:sp>
        <p:nvSpPr>
          <p:cNvPr id="3" name="Content Placeholder 2">
            <a:extLst>
              <a:ext uri="{FF2B5EF4-FFF2-40B4-BE49-F238E27FC236}">
                <a16:creationId xmlns:a16="http://schemas.microsoft.com/office/drawing/2014/main" id="{5386F2C3-8044-4F44-BA6E-7C8C3AF9C80E}"/>
              </a:ext>
            </a:extLst>
          </p:cNvPr>
          <p:cNvSpPr>
            <a:spLocks noGrp="1"/>
          </p:cNvSpPr>
          <p:nvPr>
            <p:ph idx="1"/>
          </p:nvPr>
        </p:nvSpPr>
        <p:spPr>
          <a:xfrm>
            <a:off x="508000" y="849746"/>
            <a:ext cx="11297920" cy="5896288"/>
          </a:xfrm>
        </p:spPr>
        <p:txBody>
          <a:bodyPr>
            <a:normAutofit fontScale="92500" lnSpcReduction="20000"/>
          </a:bodyPr>
          <a:lstStyle/>
          <a:p>
            <a:endParaRPr lang="en-US" sz="2600" dirty="0" smtClean="0"/>
          </a:p>
          <a:p>
            <a:r>
              <a:rPr lang="en-US" sz="2600" dirty="0" err="1" smtClean="0"/>
              <a:t>UpToDate</a:t>
            </a:r>
            <a:r>
              <a:rPr lang="en-US" sz="2600" dirty="0" smtClean="0"/>
              <a:t> </a:t>
            </a:r>
          </a:p>
          <a:p>
            <a:r>
              <a:rPr lang="en-US" sz="2600" dirty="0" smtClean="0"/>
              <a:t>CDC</a:t>
            </a:r>
            <a:r>
              <a:rPr lang="en-US" sz="2600" dirty="0"/>
              <a:t>: </a:t>
            </a:r>
            <a:r>
              <a:rPr lang="en-US" sz="2600" dirty="0">
                <a:hlinkClick r:id="rId2"/>
              </a:rPr>
              <a:t>https://www.cdc.gov/coronavirus/2019-ncov/index.html</a:t>
            </a:r>
            <a:r>
              <a:rPr lang="en-US" sz="2600" dirty="0"/>
              <a:t> </a:t>
            </a:r>
          </a:p>
          <a:p>
            <a:r>
              <a:rPr lang="en-US" sz="2600" dirty="0"/>
              <a:t>WHO: </a:t>
            </a:r>
            <a:r>
              <a:rPr lang="en-US" sz="2600" dirty="0">
                <a:hlinkClick r:id="rId3"/>
              </a:rPr>
              <a:t>https://www.who.int/health-topics/coronavirus</a:t>
            </a:r>
            <a:endParaRPr lang="en-US" sz="2600" dirty="0"/>
          </a:p>
          <a:p>
            <a:pPr lvl="1"/>
            <a:r>
              <a:rPr lang="en-US" sz="2600" dirty="0"/>
              <a:t>Online courses at: </a:t>
            </a:r>
            <a:r>
              <a:rPr lang="en-US" sz="2600" dirty="0">
                <a:hlinkClick r:id="rId4"/>
              </a:rPr>
              <a:t>https://openwho.org/</a:t>
            </a:r>
            <a:r>
              <a:rPr lang="en-US" sz="2600" dirty="0"/>
              <a:t> </a:t>
            </a:r>
          </a:p>
          <a:p>
            <a:r>
              <a:rPr lang="en-US" sz="2600" dirty="0">
                <a:hlinkClick r:id="rId5"/>
              </a:rPr>
              <a:t>https://www.worldometers.info/coronavirus/</a:t>
            </a:r>
            <a:endParaRPr lang="en-US" sz="2600" dirty="0"/>
          </a:p>
          <a:p>
            <a:r>
              <a:rPr lang="en-US" sz="2600" dirty="0"/>
              <a:t>Dr James Lawler Presentation at American Hospital Association/ National Ebola Training and Education </a:t>
            </a:r>
            <a:r>
              <a:rPr lang="en-US" sz="2600" dirty="0" smtClean="0"/>
              <a:t>Center</a:t>
            </a:r>
          </a:p>
          <a:p>
            <a:r>
              <a:rPr lang="en-US" sz="2600" dirty="0" smtClean="0"/>
              <a:t>Dr. Lisa Gilbert MD lecture </a:t>
            </a:r>
            <a:r>
              <a:rPr lang="en-US" sz="2600" dirty="0"/>
              <a:t>(</a:t>
            </a:r>
            <a:r>
              <a:rPr lang="en-US" sz="2600" dirty="0" smtClean="0"/>
              <a:t>Via Christi Family Medicine Residency)</a:t>
            </a:r>
          </a:p>
          <a:p>
            <a:r>
              <a:rPr lang="en-US" sz="2600" dirty="0" smtClean="0"/>
              <a:t>Internet Book of Critical Care (IIBC) </a:t>
            </a:r>
            <a:r>
              <a:rPr lang="en-US" sz="2600" dirty="0">
                <a:hlinkClick r:id="rId6"/>
              </a:rPr>
              <a:t>https://emcrit.org/ibcc/covid19</a:t>
            </a:r>
            <a:r>
              <a:rPr lang="en-US" sz="2600" dirty="0" smtClean="0">
                <a:hlinkClick r:id="rId6"/>
              </a:rPr>
              <a:t>/</a:t>
            </a:r>
            <a:endParaRPr lang="en-US" sz="2600" dirty="0" smtClean="0"/>
          </a:p>
          <a:p>
            <a:r>
              <a:rPr lang="en-US" sz="2600" dirty="0" smtClean="0"/>
              <a:t>The American Hospital Association </a:t>
            </a:r>
            <a:r>
              <a:rPr lang="en-US" sz="2600" dirty="0">
                <a:hlinkClick r:id="rId7"/>
              </a:rPr>
              <a:t>https://sccm.org/Blog/March-2020/United-States-Resource-Availability-for-COVID-19?_zs=jxpjd1&amp;_</a:t>
            </a:r>
            <a:r>
              <a:rPr lang="en-US" sz="2600" dirty="0" smtClean="0">
                <a:hlinkClick r:id="rId7"/>
              </a:rPr>
              <a:t>zl=w9pb6</a:t>
            </a:r>
            <a:endParaRPr lang="en-US" sz="2600" dirty="0" smtClean="0"/>
          </a:p>
          <a:p>
            <a:r>
              <a:rPr lang="en-US" sz="2600" dirty="0"/>
              <a:t>The Society of Critical Care </a:t>
            </a:r>
            <a:r>
              <a:rPr lang="en-US" sz="2600" dirty="0" smtClean="0"/>
              <a:t>Medicine </a:t>
            </a:r>
            <a:r>
              <a:rPr lang="en-US" sz="2600" dirty="0">
                <a:hlinkClick r:id="rId7"/>
              </a:rPr>
              <a:t>https://sccm.org/Blog/March-2020/United-States-Resource-Availability-for-COVID-19?_zs=jxpjd1&amp;_</a:t>
            </a:r>
            <a:r>
              <a:rPr lang="en-US" sz="2600" dirty="0" smtClean="0">
                <a:hlinkClick r:id="rId7"/>
              </a:rPr>
              <a:t>zl=w9pb6</a:t>
            </a:r>
            <a:endParaRPr lang="en-US" sz="2600" dirty="0" smtClean="0"/>
          </a:p>
          <a:p>
            <a:r>
              <a:rPr lang="en-US" sz="2600" dirty="0" smtClean="0"/>
              <a:t>Infographics from Information Is Beautiful </a:t>
            </a:r>
            <a:r>
              <a:rPr lang="en-US" sz="2600" dirty="0">
                <a:hlinkClick r:id="rId8"/>
              </a:rPr>
              <a:t>https://informationisbeautiful.net/visualizations/covid-19-coronavirus-infographic-datapack/</a:t>
            </a:r>
            <a:endParaRPr lang="en-US" sz="2600" dirty="0"/>
          </a:p>
          <a:p>
            <a:endParaRPr lang="en-US" dirty="0"/>
          </a:p>
          <a:p>
            <a:endParaRPr lang="en-US" dirty="0"/>
          </a:p>
        </p:txBody>
      </p:sp>
      <p:pic>
        <p:nvPicPr>
          <p:cNvPr id="4" name="Picture 3"/>
          <p:cNvPicPr>
            <a:picLocks noChangeAspect="1"/>
          </p:cNvPicPr>
          <p:nvPr/>
        </p:nvPicPr>
        <p:blipFill>
          <a:blip r:embed="rId9"/>
          <a:stretch>
            <a:fillRect/>
          </a:stretch>
        </p:blipFill>
        <p:spPr>
          <a:xfrm>
            <a:off x="10597830" y="54481"/>
            <a:ext cx="1511939" cy="1505843"/>
          </a:xfrm>
          <a:prstGeom prst="rect">
            <a:avLst/>
          </a:prstGeom>
        </p:spPr>
      </p:pic>
    </p:spTree>
    <p:extLst>
      <p:ext uri="{BB962C8B-B14F-4D97-AF65-F5344CB8AC3E}">
        <p14:creationId xmlns:p14="http://schemas.microsoft.com/office/powerpoint/2010/main" val="69501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FF397-F9EB-430D-90A5-944D62431578}"/>
              </a:ext>
            </a:extLst>
          </p:cNvPr>
          <p:cNvSpPr>
            <a:spLocks noGrp="1"/>
          </p:cNvSpPr>
          <p:nvPr>
            <p:ph type="title"/>
          </p:nvPr>
        </p:nvSpPr>
        <p:spPr/>
        <p:txBody>
          <a:bodyPr/>
          <a:lstStyle/>
          <a:p>
            <a:r>
              <a:rPr lang="en-US" dirty="0"/>
              <a:t>Novel </a:t>
            </a:r>
            <a:r>
              <a:rPr lang="en-US" dirty="0" err="1"/>
              <a:t>CoV</a:t>
            </a:r>
            <a:r>
              <a:rPr lang="en-US" dirty="0"/>
              <a:t> attachment</a:t>
            </a:r>
          </a:p>
        </p:txBody>
      </p:sp>
      <p:sp>
        <p:nvSpPr>
          <p:cNvPr id="3" name="Content Placeholder 2">
            <a:extLst>
              <a:ext uri="{FF2B5EF4-FFF2-40B4-BE49-F238E27FC236}">
                <a16:creationId xmlns:a16="http://schemas.microsoft.com/office/drawing/2014/main" id="{04244206-C18B-451F-828F-B6BF1EB7B429}"/>
              </a:ext>
            </a:extLst>
          </p:cNvPr>
          <p:cNvSpPr>
            <a:spLocks noGrp="1"/>
          </p:cNvSpPr>
          <p:nvPr>
            <p:ph idx="1"/>
          </p:nvPr>
        </p:nvSpPr>
        <p:spPr>
          <a:xfrm>
            <a:off x="838200" y="1825624"/>
            <a:ext cx="10515600" cy="4900295"/>
          </a:xfrm>
        </p:spPr>
        <p:txBody>
          <a:bodyPr>
            <a:normAutofit fontScale="92500"/>
          </a:bodyPr>
          <a:lstStyle/>
          <a:p>
            <a:r>
              <a:rPr lang="en-US" b="1" dirty="0"/>
              <a:t>ACE-2 Receptor</a:t>
            </a:r>
          </a:p>
          <a:p>
            <a:pPr lvl="1"/>
            <a:r>
              <a:rPr lang="en-US" dirty="0"/>
              <a:t>Bronchial epithelia and Type 2 Alveolar Cells</a:t>
            </a:r>
          </a:p>
          <a:p>
            <a:pPr lvl="1"/>
            <a:r>
              <a:rPr lang="en-US" dirty="0"/>
              <a:t>Heart</a:t>
            </a:r>
          </a:p>
          <a:p>
            <a:pPr lvl="1"/>
            <a:r>
              <a:rPr lang="en-US" dirty="0"/>
              <a:t>Kidney</a:t>
            </a:r>
          </a:p>
          <a:p>
            <a:pPr lvl="1"/>
            <a:r>
              <a:rPr lang="en-US" dirty="0"/>
              <a:t>GI tract</a:t>
            </a:r>
          </a:p>
          <a:p>
            <a:r>
              <a:rPr lang="en-US" dirty="0"/>
              <a:t>SARS-CoV-2 binds 10-20x more strongly than SARS-</a:t>
            </a:r>
            <a:r>
              <a:rPr lang="en-US" dirty="0" err="1"/>
              <a:t>CoV</a:t>
            </a:r>
            <a:endParaRPr lang="en-US" dirty="0"/>
          </a:p>
          <a:p>
            <a:r>
              <a:rPr lang="en-US" dirty="0"/>
              <a:t>Some upper airway attachment</a:t>
            </a:r>
          </a:p>
          <a:p>
            <a:r>
              <a:rPr lang="en-US" dirty="0"/>
              <a:t>Question of ADEs (Antibody Dependent Enhancement</a:t>
            </a:r>
            <a:r>
              <a:rPr lang="en-US" dirty="0" smtClean="0"/>
              <a:t>) being present</a:t>
            </a:r>
            <a:endParaRPr lang="en-US" dirty="0"/>
          </a:p>
          <a:p>
            <a:pPr lvl="1"/>
            <a:r>
              <a:rPr lang="en-US" dirty="0"/>
              <a:t>Antibodies creating a backdoor enhancement for viral replication</a:t>
            </a:r>
          </a:p>
          <a:p>
            <a:pPr lvl="1"/>
            <a:r>
              <a:rPr lang="en-US" dirty="0"/>
              <a:t>Implications on vaccine development safety</a:t>
            </a:r>
          </a:p>
          <a:p>
            <a:pPr lvl="1"/>
            <a:endParaRPr lang="en-US" dirty="0"/>
          </a:p>
          <a:p>
            <a:pPr marL="285750" indent="-285750"/>
            <a:r>
              <a:rPr lang="en-US" sz="2000" dirty="0"/>
              <a:t>For video on how virus replication in cells occurs:  </a:t>
            </a:r>
            <a:r>
              <a:rPr lang="en-US" sz="2000" dirty="0">
                <a:hlinkClick r:id="rId2"/>
              </a:rPr>
              <a:t>https://www.youtube.com/watch?v=Eeh054-Hx1U</a:t>
            </a:r>
            <a:endParaRPr lang="en-US" sz="2000" dirty="0"/>
          </a:p>
          <a:p>
            <a:pPr lvl="1"/>
            <a:endParaRPr lang="en-US" dirty="0"/>
          </a:p>
          <a:p>
            <a:endParaRPr lang="en-US" dirty="0"/>
          </a:p>
        </p:txBody>
      </p:sp>
      <p:pic>
        <p:nvPicPr>
          <p:cNvPr id="6" name="Picture 5">
            <a:extLst>
              <a:ext uri="{FF2B5EF4-FFF2-40B4-BE49-F238E27FC236}">
                <a16:creationId xmlns:a16="http://schemas.microsoft.com/office/drawing/2014/main" id="{CE8323BA-BECA-4F87-A446-341ECE7B5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8935" y="155851"/>
            <a:ext cx="5293065" cy="3273149"/>
          </a:xfrm>
          <a:prstGeom prst="rect">
            <a:avLst/>
          </a:prstGeom>
        </p:spPr>
      </p:pic>
    </p:spTree>
    <p:extLst>
      <p:ext uri="{BB962C8B-B14F-4D97-AF65-F5344CB8AC3E}">
        <p14:creationId xmlns:p14="http://schemas.microsoft.com/office/powerpoint/2010/main" val="226630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27" y="365125"/>
            <a:ext cx="10864273" cy="1325563"/>
          </a:xfrm>
        </p:spPr>
        <p:txBody>
          <a:bodyPr/>
          <a:lstStyle/>
          <a:p>
            <a:r>
              <a:rPr lang="en-US" dirty="0" smtClean="0"/>
              <a:t>Antibody Dependent Enhancement</a:t>
            </a:r>
            <a:endParaRPr lang="en-US" dirty="0"/>
          </a:p>
        </p:txBody>
      </p:sp>
      <p:sp>
        <p:nvSpPr>
          <p:cNvPr id="3" name="Content Placeholder 2"/>
          <p:cNvSpPr>
            <a:spLocks noGrp="1"/>
          </p:cNvSpPr>
          <p:nvPr>
            <p:ph idx="1"/>
          </p:nvPr>
        </p:nvSpPr>
        <p:spPr>
          <a:xfrm>
            <a:off x="489527" y="1459346"/>
            <a:ext cx="10864273" cy="5398654"/>
          </a:xfrm>
        </p:spPr>
        <p:txBody>
          <a:bodyPr>
            <a:normAutofit lnSpcReduction="10000"/>
          </a:bodyPr>
          <a:lstStyle/>
          <a:p>
            <a:r>
              <a:rPr lang="en-US" dirty="0" smtClean="0"/>
              <a:t>We know that a certain level of antibodies are required to neutralize a virus</a:t>
            </a:r>
          </a:p>
          <a:p>
            <a:r>
              <a:rPr lang="en-US" dirty="0" smtClean="0"/>
              <a:t>Below this threshold, Antibody-dependent enhancement can occur when </a:t>
            </a:r>
            <a:r>
              <a:rPr lang="en-US" dirty="0"/>
              <a:t>non-neutralizing antiviral </a:t>
            </a:r>
            <a:r>
              <a:rPr lang="en-US" dirty="0" smtClean="0"/>
              <a:t>proteins (i.e., antibodies) </a:t>
            </a:r>
            <a:r>
              <a:rPr lang="en-US" dirty="0"/>
              <a:t>facilitate virus entry into host cells, leading to increased infectivity in the cells. </a:t>
            </a:r>
            <a:endParaRPr lang="en-US" dirty="0" smtClean="0"/>
          </a:p>
          <a:p>
            <a:r>
              <a:rPr lang="en-US" dirty="0" smtClean="0"/>
              <a:t>How is virus entry facilitated? Some </a:t>
            </a:r>
            <a:r>
              <a:rPr lang="en-US" dirty="0"/>
              <a:t>cells do not have the usual receptors on their surfaces that viruses use to gain entry. </a:t>
            </a:r>
            <a:r>
              <a:rPr lang="en-US" dirty="0" smtClean="0"/>
              <a:t>Antibodies can bind </a:t>
            </a:r>
            <a:r>
              <a:rPr lang="en-US" dirty="0"/>
              <a:t>to antibody Fc receptors </a:t>
            </a:r>
            <a:r>
              <a:rPr lang="en-US" dirty="0" smtClean="0"/>
              <a:t>that </a:t>
            </a:r>
            <a:r>
              <a:rPr lang="en-US" dirty="0"/>
              <a:t>these cells have in the plasma membrane</a:t>
            </a:r>
            <a:r>
              <a:rPr lang="en-US" dirty="0" smtClean="0"/>
              <a:t>. A virus can then attach </a:t>
            </a:r>
            <a:r>
              <a:rPr lang="en-US" dirty="0"/>
              <a:t>to the antigen binding site at the other end of the antibody. </a:t>
            </a:r>
            <a:endParaRPr lang="en-US" dirty="0" smtClean="0"/>
          </a:p>
          <a:p>
            <a:r>
              <a:rPr lang="en-US" dirty="0" smtClean="0"/>
              <a:t>ADE </a:t>
            </a:r>
            <a:r>
              <a:rPr lang="en-US" dirty="0"/>
              <a:t>is common in cells cultured in the laboratory, but rarely occurs </a:t>
            </a:r>
            <a:r>
              <a:rPr lang="en-US" b="1" i="1" dirty="0"/>
              <a:t>in vivo </a:t>
            </a:r>
            <a:r>
              <a:rPr lang="en-US" dirty="0"/>
              <a:t>except for dengue virus. </a:t>
            </a:r>
            <a:r>
              <a:rPr lang="en-US" dirty="0" smtClean="0"/>
              <a:t>Dengue </a:t>
            </a:r>
            <a:r>
              <a:rPr lang="en-US" dirty="0"/>
              <a:t>virus can use this mechanism to infect human macrophages, causing a normally mild viral infection to become life-threatening</a:t>
            </a:r>
          </a:p>
        </p:txBody>
      </p:sp>
      <p:pic>
        <p:nvPicPr>
          <p:cNvPr id="4" name="Picture 3">
            <a:extLst>
              <a:ext uri="{FF2B5EF4-FFF2-40B4-BE49-F238E27FC236}">
                <a16:creationId xmlns:a16="http://schemas.microsoft.com/office/drawing/2014/main" id="{F56DEE17-2119-4121-8542-5AD324CF7A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00037" y="82300"/>
            <a:ext cx="1506747" cy="1508287"/>
          </a:xfrm>
          <a:prstGeom prst="rect">
            <a:avLst/>
          </a:prstGeom>
        </p:spPr>
      </p:pic>
    </p:spTree>
    <p:extLst>
      <p:ext uri="{BB962C8B-B14F-4D97-AF65-F5344CB8AC3E}">
        <p14:creationId xmlns:p14="http://schemas.microsoft.com/office/powerpoint/2010/main" val="1874248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6656</TotalTime>
  <Words>6494</Words>
  <Application>Microsoft Office PowerPoint</Application>
  <PresentationFormat>Widescreen</PresentationFormat>
  <Paragraphs>453</Paragraphs>
  <Slides>70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 COVID-19 update  Joel Valcarcel MD, FAAFP Associate Program Director Fort Wayne Medical Education Program Family Medicine Residency </vt:lpstr>
      <vt:lpstr>Before we begin:</vt:lpstr>
      <vt:lpstr>COVID-19  SARS-CoV-2 </vt:lpstr>
      <vt:lpstr>7 Human Coronaviruses: 4 “normal”; 3 “novel”</vt:lpstr>
      <vt:lpstr>Coronavirus Structure</vt:lpstr>
      <vt:lpstr>Viral Respiratory Infections</vt:lpstr>
      <vt:lpstr>“Novel” Coronaviruses</vt:lpstr>
      <vt:lpstr>Novel CoV attachment</vt:lpstr>
      <vt:lpstr>Antibody Dependent Enhancement</vt:lpstr>
      <vt:lpstr>Questions regarding ACE-I/ARB therapy</vt:lpstr>
      <vt:lpstr>What about NSAIDS?</vt:lpstr>
      <vt:lpstr>Seasonality and Mutation Rate</vt:lpstr>
      <vt:lpstr>Pathophysiology</vt:lpstr>
      <vt:lpstr>Stages of Illness</vt:lpstr>
      <vt:lpstr>Stages of Illness</vt:lpstr>
      <vt:lpstr>Transmission</vt:lpstr>
      <vt:lpstr>When can transmission occur? </vt:lpstr>
      <vt:lpstr>Transmission</vt:lpstr>
      <vt:lpstr>Basic reproduction index: R⌀ (“R naught”) </vt:lpstr>
      <vt:lpstr>How infectious is it?</vt:lpstr>
      <vt:lpstr>  </vt:lpstr>
      <vt:lpstr>PowerPoint Presentation</vt:lpstr>
      <vt:lpstr>PowerPoint Presentation</vt:lpstr>
      <vt:lpstr>Typical Disease Course</vt:lpstr>
      <vt:lpstr>General Prognosis</vt:lpstr>
      <vt:lpstr>Prognosis</vt:lpstr>
      <vt:lpstr>Prognosis</vt:lpstr>
      <vt:lpstr>Typical findings:</vt:lpstr>
      <vt:lpstr>PowerPoint Presentation</vt:lpstr>
      <vt:lpstr>Labs</vt:lpstr>
      <vt:lpstr>Labs:</vt:lpstr>
      <vt:lpstr>Labs:</vt:lpstr>
      <vt:lpstr>Labs </vt:lpstr>
      <vt:lpstr>Imaging</vt:lpstr>
      <vt:lpstr>Other features/considerations</vt:lpstr>
      <vt:lpstr>AKI/Renal failure</vt:lpstr>
      <vt:lpstr>PowerPoint Presentation</vt:lpstr>
      <vt:lpstr>Supportive Therapy - High flow nasal cannula?</vt:lpstr>
      <vt:lpstr>High Flow Nasal Cannula</vt:lpstr>
      <vt:lpstr>When to transition from HFNC to intubation</vt:lpstr>
      <vt:lpstr>When to transition from HFNC to intubation</vt:lpstr>
      <vt:lpstr>BiPAP?</vt:lpstr>
      <vt:lpstr>ECMO?</vt:lpstr>
      <vt:lpstr>Key Principle : Manage viral pneumonia!</vt:lpstr>
      <vt:lpstr>Treatment</vt:lpstr>
      <vt:lpstr>Treatment:</vt:lpstr>
      <vt:lpstr>Medications:</vt:lpstr>
      <vt:lpstr>Lopinavir/Ritonavir (KALETRA) </vt:lpstr>
      <vt:lpstr>Chloroquine</vt:lpstr>
      <vt:lpstr>Hydroxychloroquine</vt:lpstr>
      <vt:lpstr>Dosing (per the clinical trials)</vt:lpstr>
      <vt:lpstr>Chloroquine and Hydroxychloroquine</vt:lpstr>
      <vt:lpstr>Convalescent plasma</vt:lpstr>
      <vt:lpstr>Statins</vt:lpstr>
      <vt:lpstr>Other therapies - Leronlimab</vt:lpstr>
      <vt:lpstr>Other therapies: Interleukin 6 inhibitors</vt:lpstr>
      <vt:lpstr>Other therapies</vt:lpstr>
      <vt:lpstr>Possible estimates presented at AHA  </vt:lpstr>
      <vt:lpstr>Estimate from Harvard  (Dr Lipsitch – epidemiologist)</vt:lpstr>
      <vt:lpstr>U.S. Surge Capacity: Challenges</vt:lpstr>
      <vt:lpstr>US Surge Capacity: Challenges</vt:lpstr>
      <vt:lpstr>U.S. Surge Capacity : Challenges</vt:lpstr>
      <vt:lpstr>What about cloth masks?</vt:lpstr>
      <vt:lpstr>PowerPoint Presentation</vt:lpstr>
      <vt:lpstr>“Flatten The Curve”</vt:lpstr>
      <vt:lpstr>Data trackers and infographics</vt:lpstr>
      <vt:lpstr>Myth: Coronavirus comes from Corona beer</vt:lpstr>
      <vt:lpstr>PowerPoint Presentation</vt:lpstr>
      <vt:lpstr>Spread information, not germs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Lisa M</dc:creator>
  <cp:lastModifiedBy>Joel Valcarcel</cp:lastModifiedBy>
  <cp:revision>241</cp:revision>
  <dcterms:created xsi:type="dcterms:W3CDTF">2020-03-03T16:31:55Z</dcterms:created>
  <dcterms:modified xsi:type="dcterms:W3CDTF">2020-04-03T16:44:31Z</dcterms:modified>
</cp:coreProperties>
</file>